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73" r:id="rId1"/>
  </p:sldMasterIdLst>
  <p:notesMasterIdLst>
    <p:notesMasterId r:id="rId67"/>
  </p:notesMasterIdLst>
  <p:handoutMasterIdLst>
    <p:handoutMasterId r:id="rId68"/>
  </p:handoutMasterIdLst>
  <p:sldIdLst>
    <p:sldId id="376" r:id="rId2"/>
    <p:sldId id="379" r:id="rId3"/>
    <p:sldId id="380" r:id="rId4"/>
    <p:sldId id="381" r:id="rId5"/>
    <p:sldId id="382" r:id="rId6"/>
    <p:sldId id="383" r:id="rId7"/>
    <p:sldId id="38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6" r:id="rId30"/>
    <p:sldId id="407" r:id="rId31"/>
    <p:sldId id="408" r:id="rId32"/>
    <p:sldId id="409" r:id="rId33"/>
    <p:sldId id="410" r:id="rId34"/>
    <p:sldId id="411" r:id="rId35"/>
    <p:sldId id="412" r:id="rId36"/>
    <p:sldId id="413" r:id="rId37"/>
    <p:sldId id="414" r:id="rId38"/>
    <p:sldId id="415" r:id="rId39"/>
    <p:sldId id="416" r:id="rId40"/>
    <p:sldId id="417" r:id="rId41"/>
    <p:sldId id="418" r:id="rId42"/>
    <p:sldId id="419" r:id="rId43"/>
    <p:sldId id="420" r:id="rId44"/>
    <p:sldId id="421" r:id="rId45"/>
    <p:sldId id="422" r:id="rId46"/>
    <p:sldId id="423" r:id="rId47"/>
    <p:sldId id="424" r:id="rId48"/>
    <p:sldId id="425" r:id="rId49"/>
    <p:sldId id="426" r:id="rId50"/>
    <p:sldId id="427" r:id="rId51"/>
    <p:sldId id="428" r:id="rId52"/>
    <p:sldId id="429" r:id="rId53"/>
    <p:sldId id="431" r:id="rId54"/>
    <p:sldId id="432" r:id="rId55"/>
    <p:sldId id="433" r:id="rId56"/>
    <p:sldId id="442" r:id="rId57"/>
    <p:sldId id="443" r:id="rId58"/>
    <p:sldId id="434" r:id="rId59"/>
    <p:sldId id="435" r:id="rId60"/>
    <p:sldId id="436" r:id="rId61"/>
    <p:sldId id="437" r:id="rId62"/>
    <p:sldId id="438" r:id="rId63"/>
    <p:sldId id="439" r:id="rId64"/>
    <p:sldId id="440" r:id="rId65"/>
    <p:sldId id="441" r:id="rId66"/>
  </p:sldIdLst>
  <p:sldSz cx="9144000" cy="6858000" type="screen4x3"/>
  <p:notesSz cx="7099300" cy="10234613"/>
  <p:embeddedFontLst>
    <p:embeddedFont>
      <p:font typeface="Arial Unicode MS" panose="020B0604020202020204" pitchFamily="34" charset="-128"/>
      <p:regular r:id="rId69"/>
    </p:embeddedFont>
    <p:embeddedFont>
      <p:font typeface="Arial CE" panose="020B0604020202020204" pitchFamily="34" charset="0"/>
      <p:regular r:id="rId70"/>
      <p:bold r:id="rId71"/>
      <p:italic r:id="rId72"/>
      <p:boldItalic r:id="rId73"/>
    </p:embeddedFont>
  </p:embeddedFont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990000"/>
    <a:srgbClr val="FFE3E3"/>
    <a:srgbClr val="FFCCCC"/>
    <a:srgbClr val="FFCC00"/>
    <a:srgbClr val="FFFF00"/>
    <a:srgbClr val="006666"/>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83972" autoAdjust="0"/>
  </p:normalViewPr>
  <p:slideViewPr>
    <p:cSldViewPr snapToObjects="1">
      <p:cViewPr varScale="1">
        <p:scale>
          <a:sx n="96" d="100"/>
          <a:sy n="96" d="100"/>
        </p:scale>
        <p:origin x="200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3" d="100"/>
          <a:sy n="63" d="100"/>
        </p:scale>
        <p:origin x="-1674"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font" Target="fonts/font1.fntdata"/><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font" Target="fonts/font4.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font" Target="fonts/font2.fntdata"/><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font" Target="fonts/font3.fntdata"/><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lvl1pPr defTabSz="990600">
              <a:defRPr sz="1300">
                <a:latin typeface="Times New Roman" panose="02020603050405020304" pitchFamily="18" charset="0"/>
              </a:defRPr>
            </a:lvl1pPr>
          </a:lstStyle>
          <a:p>
            <a:endParaRPr lang="pl-PL" altLang="pl-PL"/>
          </a:p>
        </p:txBody>
      </p:sp>
      <p:sp>
        <p:nvSpPr>
          <p:cNvPr id="140291" name="Rectangle 3"/>
          <p:cNvSpPr>
            <a:spLocks noGrp="1" noChangeArrowheads="1"/>
          </p:cNvSpPr>
          <p:nvPr>
            <p:ph type="dt" sz="quarter" idx="1"/>
          </p:nvPr>
        </p:nvSpPr>
        <p:spPr bwMode="auto">
          <a:xfrm>
            <a:off x="4021138"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lvl1pPr algn="r" defTabSz="990600">
              <a:defRPr sz="1300">
                <a:latin typeface="Times New Roman" panose="02020603050405020304" pitchFamily="18" charset="0"/>
              </a:defRPr>
            </a:lvl1pPr>
          </a:lstStyle>
          <a:p>
            <a:endParaRPr lang="pl-PL" altLang="pl-PL"/>
          </a:p>
        </p:txBody>
      </p:sp>
      <p:sp>
        <p:nvSpPr>
          <p:cNvPr id="140292" name="Rectangle 4"/>
          <p:cNvSpPr>
            <a:spLocks noGrp="1" noChangeArrowheads="1"/>
          </p:cNvSpPr>
          <p:nvPr>
            <p:ph type="ftr" sz="quarter" idx="2"/>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b" anchorCtr="0" compatLnSpc="1">
            <a:prstTxWarp prst="textNoShape">
              <a:avLst/>
            </a:prstTxWarp>
          </a:bodyPr>
          <a:lstStyle>
            <a:lvl1pPr defTabSz="990600">
              <a:defRPr sz="1300">
                <a:latin typeface="Times New Roman" panose="02020603050405020304" pitchFamily="18" charset="0"/>
              </a:defRPr>
            </a:lvl1pPr>
          </a:lstStyle>
          <a:p>
            <a:endParaRPr lang="pl-PL" altLang="pl-PL"/>
          </a:p>
        </p:txBody>
      </p:sp>
      <p:sp>
        <p:nvSpPr>
          <p:cNvPr id="140293" name="Rectangle 5"/>
          <p:cNvSpPr>
            <a:spLocks noGrp="1" noChangeArrowheads="1"/>
          </p:cNvSpPr>
          <p:nvPr>
            <p:ph type="sldNum" sz="quarter" idx="3"/>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b" anchorCtr="0" compatLnSpc="1">
            <a:prstTxWarp prst="textNoShape">
              <a:avLst/>
            </a:prstTxWarp>
          </a:bodyPr>
          <a:lstStyle>
            <a:lvl1pPr algn="r" defTabSz="990600">
              <a:defRPr sz="1300">
                <a:latin typeface="Times New Roman" panose="02020603050405020304" pitchFamily="18" charset="0"/>
              </a:defRPr>
            </a:lvl1pPr>
          </a:lstStyle>
          <a:p>
            <a:fld id="{E0A7A534-CAC5-4EAA-9A48-48D36498727B}" type="slidenum">
              <a:rPr lang="en-US" altLang="pl-PL"/>
              <a:pPr/>
              <a:t>‹#›</a:t>
            </a:fld>
            <a:endParaRPr lang="en-US" alt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lvl1pPr defTabSz="990600">
              <a:defRPr sz="1300">
                <a:latin typeface="Times New Roman" panose="02020603050405020304" pitchFamily="18" charset="0"/>
              </a:defRPr>
            </a:lvl1pPr>
          </a:lstStyle>
          <a:p>
            <a:endParaRPr lang="pl-PL" altLang="pl-PL"/>
          </a:p>
        </p:txBody>
      </p:sp>
      <p:sp>
        <p:nvSpPr>
          <p:cNvPr id="106499" name="Rectangle 3"/>
          <p:cNvSpPr>
            <a:spLocks noGrp="1" noChangeArrowheads="1"/>
          </p:cNvSpPr>
          <p:nvPr>
            <p:ph type="dt" idx="1"/>
          </p:nvPr>
        </p:nvSpPr>
        <p:spPr bwMode="auto">
          <a:xfrm>
            <a:off x="4021138"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lvl1pPr algn="r" defTabSz="990600">
              <a:defRPr sz="1300">
                <a:latin typeface="Times New Roman" panose="02020603050405020304" pitchFamily="18" charset="0"/>
              </a:defRPr>
            </a:lvl1pPr>
          </a:lstStyle>
          <a:p>
            <a:endParaRPr lang="pl-PL" altLang="pl-PL"/>
          </a:p>
        </p:txBody>
      </p:sp>
      <p:sp>
        <p:nvSpPr>
          <p:cNvPr id="614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1" name="Rectangle 5"/>
          <p:cNvSpPr>
            <a:spLocks noGrp="1" noChangeArrowheads="1"/>
          </p:cNvSpPr>
          <p:nvPr>
            <p:ph type="body" sz="quarter" idx="3"/>
          </p:nvPr>
        </p:nvSpPr>
        <p:spPr bwMode="auto">
          <a:xfrm>
            <a:off x="709613" y="4860925"/>
            <a:ext cx="5680075"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106502" name="Rectangle 6"/>
          <p:cNvSpPr>
            <a:spLocks noGrp="1" noChangeArrowheads="1"/>
          </p:cNvSpPr>
          <p:nvPr>
            <p:ph type="ftr" sz="quarter" idx="4"/>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b" anchorCtr="0" compatLnSpc="1">
            <a:prstTxWarp prst="textNoShape">
              <a:avLst/>
            </a:prstTxWarp>
          </a:bodyPr>
          <a:lstStyle>
            <a:lvl1pPr defTabSz="990600">
              <a:defRPr sz="1300">
                <a:latin typeface="Times New Roman" panose="02020603050405020304" pitchFamily="18" charset="0"/>
              </a:defRPr>
            </a:lvl1pPr>
          </a:lstStyle>
          <a:p>
            <a:endParaRPr lang="pl-PL" altLang="pl-PL"/>
          </a:p>
        </p:txBody>
      </p:sp>
      <p:sp>
        <p:nvSpPr>
          <p:cNvPr id="106503" name="Rectangle 7"/>
          <p:cNvSpPr>
            <a:spLocks noGrp="1" noChangeArrowheads="1"/>
          </p:cNvSpPr>
          <p:nvPr>
            <p:ph type="sldNum" sz="quarter" idx="5"/>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b" anchorCtr="0" compatLnSpc="1">
            <a:prstTxWarp prst="textNoShape">
              <a:avLst/>
            </a:prstTxWarp>
          </a:bodyPr>
          <a:lstStyle>
            <a:lvl1pPr algn="r" defTabSz="990600">
              <a:defRPr sz="1300">
                <a:latin typeface="Times New Roman" panose="02020603050405020304" pitchFamily="18" charset="0"/>
              </a:defRPr>
            </a:lvl1pPr>
          </a:lstStyle>
          <a:p>
            <a:fld id="{4A740002-C4E4-402D-8D90-89BE348E8438}" type="slidenum">
              <a:rPr lang="pl-PL" altLang="pl-PL"/>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92188" y="768350"/>
            <a:ext cx="5114925" cy="3836988"/>
          </a:xfrm>
        </p:spPr>
      </p:sp>
      <p:sp>
        <p:nvSpPr>
          <p:cNvPr id="3" name="Symbol zastępczy notatek 2"/>
          <p:cNvSpPr>
            <a:spLocks noGrp="1"/>
          </p:cNvSpPr>
          <p:nvPr>
            <p:ph type="body" idx="1"/>
          </p:nvPr>
        </p:nvSpPr>
        <p:spPr/>
        <p:txBody>
          <a:bodyPr/>
          <a:lstStyle/>
          <a:p>
            <a:r>
              <a:rPr lang="pl-PL" dirty="0" smtClean="0"/>
              <a:t>obj1 </a:t>
            </a:r>
            <a:r>
              <a:rPr lang="pl-PL" dirty="0" err="1" smtClean="0"/>
              <a:t>instanceof</a:t>
            </a:r>
            <a:r>
              <a:rPr lang="pl-PL" dirty="0" smtClean="0"/>
              <a:t> </a:t>
            </a:r>
            <a:r>
              <a:rPr lang="pl-PL" dirty="0" err="1" smtClean="0"/>
              <a:t>Parent</a:t>
            </a:r>
            <a:r>
              <a:rPr lang="pl-PL" dirty="0" smtClean="0"/>
              <a:t>: </a:t>
            </a:r>
            <a:r>
              <a:rPr lang="pl-PL" dirty="0" err="1" smtClean="0"/>
              <a:t>true</a:t>
            </a:r>
            <a:endParaRPr lang="pl-PL" dirty="0" smtClean="0"/>
          </a:p>
          <a:p>
            <a:r>
              <a:rPr lang="pl-PL" dirty="0" smtClean="0"/>
              <a:t>obj1 </a:t>
            </a:r>
            <a:r>
              <a:rPr lang="pl-PL" dirty="0" err="1" smtClean="0"/>
              <a:t>instanceof</a:t>
            </a:r>
            <a:r>
              <a:rPr lang="pl-PL" dirty="0" smtClean="0"/>
              <a:t> Child: </a:t>
            </a:r>
            <a:r>
              <a:rPr lang="pl-PL" dirty="0" err="1" smtClean="0"/>
              <a:t>false</a:t>
            </a:r>
            <a:endParaRPr lang="pl-PL" dirty="0" smtClean="0"/>
          </a:p>
          <a:p>
            <a:r>
              <a:rPr lang="pl-PL" dirty="0" smtClean="0"/>
              <a:t>obj1 </a:t>
            </a:r>
            <a:r>
              <a:rPr lang="pl-PL" dirty="0" err="1" smtClean="0"/>
              <a:t>instanceof</a:t>
            </a:r>
            <a:r>
              <a:rPr lang="pl-PL" dirty="0" smtClean="0"/>
              <a:t> </a:t>
            </a:r>
            <a:r>
              <a:rPr lang="pl-PL" dirty="0" err="1" smtClean="0"/>
              <a:t>MyInterface</a:t>
            </a:r>
            <a:r>
              <a:rPr lang="pl-PL" dirty="0" smtClean="0"/>
              <a:t>: </a:t>
            </a:r>
            <a:r>
              <a:rPr lang="pl-PL" dirty="0" err="1" smtClean="0"/>
              <a:t>false</a:t>
            </a:r>
            <a:endParaRPr lang="pl-PL" dirty="0" smtClean="0"/>
          </a:p>
          <a:p>
            <a:r>
              <a:rPr lang="pl-PL" dirty="0" smtClean="0"/>
              <a:t>obj2 </a:t>
            </a:r>
            <a:r>
              <a:rPr lang="pl-PL" dirty="0" err="1" smtClean="0"/>
              <a:t>instanceof</a:t>
            </a:r>
            <a:r>
              <a:rPr lang="pl-PL" dirty="0" smtClean="0"/>
              <a:t> </a:t>
            </a:r>
            <a:r>
              <a:rPr lang="pl-PL" dirty="0" err="1" smtClean="0"/>
              <a:t>Parent</a:t>
            </a:r>
            <a:r>
              <a:rPr lang="pl-PL" dirty="0" smtClean="0"/>
              <a:t>: </a:t>
            </a:r>
            <a:r>
              <a:rPr lang="pl-PL" dirty="0" err="1" smtClean="0"/>
              <a:t>true</a:t>
            </a:r>
            <a:endParaRPr lang="pl-PL" dirty="0" smtClean="0"/>
          </a:p>
          <a:p>
            <a:r>
              <a:rPr lang="pl-PL" dirty="0" smtClean="0"/>
              <a:t>obj2 </a:t>
            </a:r>
            <a:r>
              <a:rPr lang="pl-PL" dirty="0" err="1" smtClean="0"/>
              <a:t>instanceof</a:t>
            </a:r>
            <a:r>
              <a:rPr lang="pl-PL" dirty="0" smtClean="0"/>
              <a:t> Child: </a:t>
            </a:r>
            <a:r>
              <a:rPr lang="pl-PL" dirty="0" err="1" smtClean="0"/>
              <a:t>true</a:t>
            </a:r>
            <a:endParaRPr lang="pl-PL" dirty="0" smtClean="0"/>
          </a:p>
          <a:p>
            <a:r>
              <a:rPr lang="pl-PL" dirty="0" smtClean="0"/>
              <a:t>obj2 </a:t>
            </a:r>
            <a:r>
              <a:rPr lang="pl-PL" dirty="0" err="1" smtClean="0"/>
              <a:t>instanceof</a:t>
            </a:r>
            <a:r>
              <a:rPr lang="pl-PL" dirty="0" smtClean="0"/>
              <a:t> </a:t>
            </a:r>
            <a:r>
              <a:rPr lang="pl-PL" dirty="0" err="1" smtClean="0"/>
              <a:t>MyInterface</a:t>
            </a:r>
            <a:r>
              <a:rPr lang="pl-PL" dirty="0" smtClean="0"/>
              <a:t>: </a:t>
            </a:r>
            <a:r>
              <a:rPr lang="pl-PL" dirty="0" err="1" smtClean="0"/>
              <a:t>true</a:t>
            </a:r>
            <a:endParaRPr lang="pl-PL" dirty="0" smtClean="0"/>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4A740002-C4E4-402D-8D90-89BE348E8438}" type="slidenum">
              <a:rPr lang="pl-PL" altLang="pl-PL" smtClean="0"/>
              <a:pPr/>
              <a:t>56</a:t>
            </a:fld>
            <a:endParaRPr lang="pl-PL" altLang="pl-PL"/>
          </a:p>
        </p:txBody>
      </p:sp>
    </p:spTree>
    <p:extLst>
      <p:ext uri="{BB962C8B-B14F-4D97-AF65-F5344CB8AC3E}">
        <p14:creationId xmlns:p14="http://schemas.microsoft.com/office/powerpoint/2010/main" val="876662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92188" y="768350"/>
            <a:ext cx="5114925" cy="3836988"/>
          </a:xfrm>
        </p:spPr>
      </p:sp>
      <p:sp>
        <p:nvSpPr>
          <p:cNvPr id="3" name="Symbol zastępczy notatek 2"/>
          <p:cNvSpPr>
            <a:spLocks noGrp="1"/>
          </p:cNvSpPr>
          <p:nvPr>
            <p:ph type="body" idx="1"/>
          </p:nvPr>
        </p:nvSpPr>
        <p:spPr/>
        <p:txBody>
          <a:bodyPr/>
          <a:lstStyle/>
          <a:p>
            <a:r>
              <a:rPr lang="pl-PL" dirty="0" smtClean="0"/>
              <a:t>1)</a:t>
            </a:r>
          </a:p>
          <a:p>
            <a:r>
              <a:rPr lang="pl-PL" dirty="0" smtClean="0"/>
              <a:t>N=0</a:t>
            </a:r>
          </a:p>
          <a:p>
            <a:r>
              <a:rPr lang="pl-PL" dirty="0" smtClean="0"/>
              <a:t>I=21</a:t>
            </a:r>
          </a:p>
          <a:p>
            <a:r>
              <a:rPr lang="pl-PL" dirty="0" smtClean="0"/>
              <a:t>2)</a:t>
            </a:r>
          </a:p>
          <a:p>
            <a:r>
              <a:rPr lang="pl-PL" dirty="0" smtClean="0"/>
              <a:t>N=1</a:t>
            </a:r>
          </a:p>
          <a:p>
            <a:r>
              <a:rPr lang="pl-PL" dirty="0" smtClean="0"/>
              <a:t>I=21</a:t>
            </a:r>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4A740002-C4E4-402D-8D90-89BE348E8438}" type="slidenum">
              <a:rPr lang="pl-PL" altLang="pl-PL" smtClean="0"/>
              <a:pPr/>
              <a:t>57</a:t>
            </a:fld>
            <a:endParaRPr lang="pl-PL" altLang="pl-PL"/>
          </a:p>
        </p:txBody>
      </p:sp>
    </p:spTree>
    <p:extLst>
      <p:ext uri="{BB962C8B-B14F-4D97-AF65-F5344CB8AC3E}">
        <p14:creationId xmlns:p14="http://schemas.microsoft.com/office/powerpoint/2010/main" val="36925036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4" name="Picture 2" descr="chmury2"/>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403350" y="1484313"/>
            <a:ext cx="74898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Logo P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188913"/>
            <a:ext cx="504825"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p:cNvSpPr>
            <a:spLocks noChangeArrowheads="1"/>
          </p:cNvSpPr>
          <p:nvPr/>
        </p:nvSpPr>
        <p:spPr bwMode="auto">
          <a:xfrm>
            <a:off x="179388" y="981075"/>
            <a:ext cx="1008062" cy="5254625"/>
          </a:xfrm>
          <a:prstGeom prst="rect">
            <a:avLst/>
          </a:prstGeom>
          <a:gradFill rotWithShape="1">
            <a:gsLst>
              <a:gs pos="0">
                <a:schemeClr val="bg1"/>
              </a:gs>
              <a:gs pos="100000">
                <a:schemeClr val="folHlink"/>
              </a:gs>
            </a:gsLst>
            <a:lin ang="5400000" scaled="1"/>
          </a:gradFill>
          <a:ln w="9525">
            <a:noFill/>
            <a:miter lim="800000"/>
            <a:headEnd/>
            <a:tailEnd/>
          </a:ln>
          <a:effectLst/>
        </p:spPr>
        <p:txBody>
          <a:bodyPr wrap="none" anchor="ctr"/>
          <a:lstStyle/>
          <a:p>
            <a:pPr>
              <a:defRPr/>
            </a:pPr>
            <a:endParaRPr lang="pl-PL">
              <a:latin typeface="Arial" charset="0"/>
            </a:endParaRPr>
          </a:p>
        </p:txBody>
      </p:sp>
      <p:pic>
        <p:nvPicPr>
          <p:cNvPr id="7" name="Picture 8" descr="TUL I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4213" y="188913"/>
            <a:ext cx="18716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Logo IE"/>
          <p:cNvPicPr>
            <a:picLocks noChangeAspect="1" noChangeArrowheads="1"/>
          </p:cNvPicPr>
          <p:nvPr/>
        </p:nvPicPr>
        <p:blipFill>
          <a:blip r:embed="rId5" cstate="print">
            <a:clrChange>
              <a:clrFrom>
                <a:srgbClr val="000000"/>
              </a:clrFrom>
              <a:clrTo>
                <a:srgbClr val="000000">
                  <a:alpha val="0"/>
                </a:srgbClr>
              </a:clrTo>
            </a:clrChange>
            <a:lum bright="100000" contrast="32000"/>
            <a:extLst>
              <a:ext uri="{28A0092B-C50C-407E-A947-70E740481C1C}">
                <a14:useLocalDpi xmlns:a14="http://schemas.microsoft.com/office/drawing/2010/main" val="0"/>
              </a:ext>
            </a:extLst>
          </a:blip>
          <a:srcRect/>
          <a:stretch>
            <a:fillRect/>
          </a:stretch>
        </p:blipFill>
        <p:spPr bwMode="auto">
          <a:xfrm>
            <a:off x="215900" y="5189538"/>
            <a:ext cx="9366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13"/>
          <p:cNvSpPr>
            <a:spLocks noChangeShapeType="1"/>
          </p:cNvSpPr>
          <p:nvPr/>
        </p:nvSpPr>
        <p:spPr bwMode="auto">
          <a:xfrm>
            <a:off x="179388" y="6235700"/>
            <a:ext cx="8642350" cy="0"/>
          </a:xfrm>
          <a:prstGeom prst="line">
            <a:avLst/>
          </a:prstGeom>
          <a:noFill/>
          <a:ln w="38100">
            <a:solidFill>
              <a:schemeClr val="accent1"/>
            </a:solidFill>
            <a:round/>
            <a:headEnd/>
            <a:tailEnd/>
          </a:ln>
          <a:effectLst/>
        </p:spPr>
        <p:txBody>
          <a:bodyPr/>
          <a:lstStyle/>
          <a:p>
            <a:pPr>
              <a:defRPr/>
            </a:pPr>
            <a:endParaRPr lang="pl-PL">
              <a:latin typeface="Arial" charset="0"/>
            </a:endParaRPr>
          </a:p>
        </p:txBody>
      </p:sp>
      <p:sp>
        <p:nvSpPr>
          <p:cNvPr id="174083" name="Rectangle 3"/>
          <p:cNvSpPr>
            <a:spLocks noGrp="1" noChangeArrowheads="1"/>
          </p:cNvSpPr>
          <p:nvPr>
            <p:ph type="ctrTitle"/>
          </p:nvPr>
        </p:nvSpPr>
        <p:spPr>
          <a:xfrm>
            <a:off x="1403350" y="1487488"/>
            <a:ext cx="7485063" cy="2879725"/>
          </a:xfrm>
          <a:effectLst>
            <a:outerShdw dist="35921" dir="2700000" algn="ctr" rotWithShape="0">
              <a:schemeClr val="bg1">
                <a:alpha val="50000"/>
              </a:schemeClr>
            </a:outerShdw>
          </a:effectLst>
        </p:spPr>
        <p:txBody>
          <a:bodyPr anchor="ctr"/>
          <a:lstStyle>
            <a:lvl1pPr>
              <a:defRPr/>
            </a:lvl1pPr>
          </a:lstStyle>
          <a:p>
            <a:r>
              <a:rPr lang="en-US"/>
              <a:t>Kliknij, aby edytować styl wzorca tytułu</a:t>
            </a:r>
          </a:p>
        </p:txBody>
      </p:sp>
      <p:sp>
        <p:nvSpPr>
          <p:cNvPr id="174084" name="Rectangle 4"/>
          <p:cNvSpPr>
            <a:spLocks noGrp="1" noChangeArrowheads="1"/>
          </p:cNvSpPr>
          <p:nvPr>
            <p:ph type="subTitle" idx="1"/>
          </p:nvPr>
        </p:nvSpPr>
        <p:spPr>
          <a:xfrm>
            <a:off x="1403350" y="4294188"/>
            <a:ext cx="7481888" cy="1439862"/>
          </a:xfrm>
          <a:effectLst>
            <a:outerShdw dist="17961" dir="2700000" algn="ctr" rotWithShape="0">
              <a:schemeClr val="bg2"/>
            </a:outerShdw>
          </a:effectLst>
        </p:spPr>
        <p:txBody>
          <a:bodyPr/>
          <a:lstStyle>
            <a:lvl1pPr marL="0" indent="0" algn="ctr">
              <a:buFontTx/>
              <a:buNone/>
              <a:defRPr>
                <a:solidFill>
                  <a:schemeClr val="accent1"/>
                </a:solidFill>
              </a:defRPr>
            </a:lvl1pPr>
          </a:lstStyle>
          <a:p>
            <a:r>
              <a:rPr lang="en-US"/>
              <a:t>Kliknij, aby edytować styl wzorca podtytułu</a:t>
            </a:r>
          </a:p>
        </p:txBody>
      </p:sp>
    </p:spTree>
    <p:extLst>
      <p:ext uri="{BB962C8B-B14F-4D97-AF65-F5344CB8AC3E}">
        <p14:creationId xmlns:p14="http://schemas.microsoft.com/office/powerpoint/2010/main" val="269337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5" name="Rectangle 8"/>
          <p:cNvSpPr>
            <a:spLocks noGrp="1" noChangeArrowheads="1"/>
          </p:cNvSpPr>
          <p:nvPr>
            <p:ph type="sldNum" sz="quarter" idx="11"/>
          </p:nvPr>
        </p:nvSpPr>
        <p:spPr>
          <a:ln/>
        </p:spPr>
        <p:txBody>
          <a:bodyPr/>
          <a:lstStyle>
            <a:lvl1pPr>
              <a:defRPr/>
            </a:lvl1pPr>
          </a:lstStyle>
          <a:p>
            <a:fld id="{C36EFBA2-C322-49C6-8151-A50DD21F6D2A}" type="slidenum">
              <a:rPr lang="en-US" altLang="pl-PL"/>
              <a:pPr/>
              <a:t>‹#›</a:t>
            </a:fld>
            <a:endParaRPr lang="en-US" altLang="pl-PL"/>
          </a:p>
        </p:txBody>
      </p:sp>
    </p:spTree>
    <p:extLst>
      <p:ext uri="{BB962C8B-B14F-4D97-AF65-F5344CB8AC3E}">
        <p14:creationId xmlns:p14="http://schemas.microsoft.com/office/powerpoint/2010/main" val="345970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78613" y="439738"/>
            <a:ext cx="2141537" cy="5653087"/>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250825" y="439738"/>
            <a:ext cx="6275388" cy="565308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5" name="Rectangle 8"/>
          <p:cNvSpPr>
            <a:spLocks noGrp="1" noChangeArrowheads="1"/>
          </p:cNvSpPr>
          <p:nvPr>
            <p:ph type="sldNum" sz="quarter" idx="11"/>
          </p:nvPr>
        </p:nvSpPr>
        <p:spPr>
          <a:ln/>
        </p:spPr>
        <p:txBody>
          <a:bodyPr/>
          <a:lstStyle>
            <a:lvl1pPr>
              <a:defRPr/>
            </a:lvl1pPr>
          </a:lstStyle>
          <a:p>
            <a:fld id="{00904A12-8BCC-4F89-936D-0D9EDDDBD950}" type="slidenum">
              <a:rPr lang="en-US" altLang="pl-PL"/>
              <a:pPr/>
              <a:t>‹#›</a:t>
            </a:fld>
            <a:endParaRPr lang="en-US" altLang="pl-PL"/>
          </a:p>
        </p:txBody>
      </p:sp>
    </p:spTree>
    <p:extLst>
      <p:ext uri="{BB962C8B-B14F-4D97-AF65-F5344CB8AC3E}">
        <p14:creationId xmlns:p14="http://schemas.microsoft.com/office/powerpoint/2010/main" val="80480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5" name="Rectangle 8"/>
          <p:cNvSpPr>
            <a:spLocks noGrp="1" noChangeArrowheads="1"/>
          </p:cNvSpPr>
          <p:nvPr>
            <p:ph type="sldNum" sz="quarter" idx="11"/>
          </p:nvPr>
        </p:nvSpPr>
        <p:spPr>
          <a:ln/>
        </p:spPr>
        <p:txBody>
          <a:bodyPr/>
          <a:lstStyle>
            <a:lvl1pPr>
              <a:defRPr/>
            </a:lvl1pPr>
          </a:lstStyle>
          <a:p>
            <a:fld id="{A535F89A-6F26-42B5-93BC-40BF3C8CA22A}" type="slidenum">
              <a:rPr lang="en-US" altLang="pl-PL"/>
              <a:pPr/>
              <a:t>‹#›</a:t>
            </a:fld>
            <a:endParaRPr lang="en-US" altLang="pl-PL"/>
          </a:p>
        </p:txBody>
      </p:sp>
    </p:spTree>
    <p:extLst>
      <p:ext uri="{BB962C8B-B14F-4D97-AF65-F5344CB8AC3E}">
        <p14:creationId xmlns:p14="http://schemas.microsoft.com/office/powerpoint/2010/main" val="335979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5" name="Rectangle 8"/>
          <p:cNvSpPr>
            <a:spLocks noGrp="1" noChangeArrowheads="1"/>
          </p:cNvSpPr>
          <p:nvPr>
            <p:ph type="sldNum" sz="quarter" idx="11"/>
          </p:nvPr>
        </p:nvSpPr>
        <p:spPr>
          <a:ln/>
        </p:spPr>
        <p:txBody>
          <a:bodyPr/>
          <a:lstStyle>
            <a:lvl1pPr>
              <a:defRPr/>
            </a:lvl1pPr>
          </a:lstStyle>
          <a:p>
            <a:fld id="{39210A0C-D0C3-4814-B1E5-05BA8D1E5402}" type="slidenum">
              <a:rPr lang="en-US" altLang="pl-PL"/>
              <a:pPr/>
              <a:t>‹#›</a:t>
            </a:fld>
            <a:endParaRPr lang="en-US" altLang="pl-PL"/>
          </a:p>
        </p:txBody>
      </p:sp>
    </p:spTree>
    <p:extLst>
      <p:ext uri="{BB962C8B-B14F-4D97-AF65-F5344CB8AC3E}">
        <p14:creationId xmlns:p14="http://schemas.microsoft.com/office/powerpoint/2010/main" val="1894095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250825" y="1125538"/>
            <a:ext cx="4208463"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11688" y="1125538"/>
            <a:ext cx="4208462"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6" name="Rectangle 8"/>
          <p:cNvSpPr>
            <a:spLocks noGrp="1" noChangeArrowheads="1"/>
          </p:cNvSpPr>
          <p:nvPr>
            <p:ph type="sldNum" sz="quarter" idx="11"/>
          </p:nvPr>
        </p:nvSpPr>
        <p:spPr>
          <a:ln/>
        </p:spPr>
        <p:txBody>
          <a:bodyPr/>
          <a:lstStyle>
            <a:lvl1pPr>
              <a:defRPr/>
            </a:lvl1pPr>
          </a:lstStyle>
          <a:p>
            <a:fld id="{C8185295-5642-484C-901E-C43C9E62BD9C}" type="slidenum">
              <a:rPr lang="en-US" altLang="pl-PL"/>
              <a:pPr/>
              <a:t>‹#›</a:t>
            </a:fld>
            <a:endParaRPr lang="en-US" altLang="pl-PL"/>
          </a:p>
        </p:txBody>
      </p:sp>
    </p:spTree>
    <p:extLst>
      <p:ext uri="{BB962C8B-B14F-4D97-AF65-F5344CB8AC3E}">
        <p14:creationId xmlns:p14="http://schemas.microsoft.com/office/powerpoint/2010/main" val="18599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8" name="Rectangle 8"/>
          <p:cNvSpPr>
            <a:spLocks noGrp="1" noChangeArrowheads="1"/>
          </p:cNvSpPr>
          <p:nvPr>
            <p:ph type="sldNum" sz="quarter" idx="11"/>
          </p:nvPr>
        </p:nvSpPr>
        <p:spPr>
          <a:ln/>
        </p:spPr>
        <p:txBody>
          <a:bodyPr/>
          <a:lstStyle>
            <a:lvl1pPr>
              <a:defRPr/>
            </a:lvl1pPr>
          </a:lstStyle>
          <a:p>
            <a:fld id="{61A91FE4-EA32-459C-BA37-13A5A8A65B3D}" type="slidenum">
              <a:rPr lang="en-US" altLang="pl-PL"/>
              <a:pPr/>
              <a:t>‹#›</a:t>
            </a:fld>
            <a:endParaRPr lang="en-US" altLang="pl-PL"/>
          </a:p>
        </p:txBody>
      </p:sp>
    </p:spTree>
    <p:extLst>
      <p:ext uri="{BB962C8B-B14F-4D97-AF65-F5344CB8AC3E}">
        <p14:creationId xmlns:p14="http://schemas.microsoft.com/office/powerpoint/2010/main" val="377705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4" name="Rectangle 8"/>
          <p:cNvSpPr>
            <a:spLocks noGrp="1" noChangeArrowheads="1"/>
          </p:cNvSpPr>
          <p:nvPr>
            <p:ph type="sldNum" sz="quarter" idx="11"/>
          </p:nvPr>
        </p:nvSpPr>
        <p:spPr>
          <a:ln/>
        </p:spPr>
        <p:txBody>
          <a:bodyPr/>
          <a:lstStyle>
            <a:lvl1pPr>
              <a:defRPr/>
            </a:lvl1pPr>
          </a:lstStyle>
          <a:p>
            <a:fld id="{72326871-1FB0-4E68-A36C-443896DD5DB6}" type="slidenum">
              <a:rPr lang="en-US" altLang="pl-PL"/>
              <a:pPr/>
              <a:t>‹#›</a:t>
            </a:fld>
            <a:endParaRPr lang="en-US" altLang="pl-PL"/>
          </a:p>
        </p:txBody>
      </p:sp>
    </p:spTree>
    <p:extLst>
      <p:ext uri="{BB962C8B-B14F-4D97-AF65-F5344CB8AC3E}">
        <p14:creationId xmlns:p14="http://schemas.microsoft.com/office/powerpoint/2010/main" val="164050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3" name="Rectangle 8"/>
          <p:cNvSpPr>
            <a:spLocks noGrp="1" noChangeArrowheads="1"/>
          </p:cNvSpPr>
          <p:nvPr>
            <p:ph type="sldNum" sz="quarter" idx="11"/>
          </p:nvPr>
        </p:nvSpPr>
        <p:spPr>
          <a:ln/>
        </p:spPr>
        <p:txBody>
          <a:bodyPr/>
          <a:lstStyle>
            <a:lvl1pPr>
              <a:defRPr/>
            </a:lvl1pPr>
          </a:lstStyle>
          <a:p>
            <a:fld id="{F9961A75-FF2C-47C2-832B-DE23247A6663}" type="slidenum">
              <a:rPr lang="en-US" altLang="pl-PL"/>
              <a:pPr/>
              <a:t>‹#›</a:t>
            </a:fld>
            <a:endParaRPr lang="en-US" altLang="pl-PL"/>
          </a:p>
        </p:txBody>
      </p:sp>
    </p:spTree>
    <p:extLst>
      <p:ext uri="{BB962C8B-B14F-4D97-AF65-F5344CB8AC3E}">
        <p14:creationId xmlns:p14="http://schemas.microsoft.com/office/powerpoint/2010/main" val="2477129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6" name="Rectangle 8"/>
          <p:cNvSpPr>
            <a:spLocks noGrp="1" noChangeArrowheads="1"/>
          </p:cNvSpPr>
          <p:nvPr>
            <p:ph type="sldNum" sz="quarter" idx="11"/>
          </p:nvPr>
        </p:nvSpPr>
        <p:spPr>
          <a:ln/>
        </p:spPr>
        <p:txBody>
          <a:bodyPr/>
          <a:lstStyle>
            <a:lvl1pPr>
              <a:defRPr/>
            </a:lvl1pPr>
          </a:lstStyle>
          <a:p>
            <a:fld id="{4CA60B77-6208-4953-BAD1-7F6C7B6E330F}" type="slidenum">
              <a:rPr lang="en-US" altLang="pl-PL"/>
              <a:pPr/>
              <a:t>‹#›</a:t>
            </a:fld>
            <a:endParaRPr lang="en-US" altLang="pl-PL"/>
          </a:p>
        </p:txBody>
      </p:sp>
    </p:spTree>
    <p:extLst>
      <p:ext uri="{BB962C8B-B14F-4D97-AF65-F5344CB8AC3E}">
        <p14:creationId xmlns:p14="http://schemas.microsoft.com/office/powerpoint/2010/main" val="109301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7"/>
          <p:cNvSpPr>
            <a:spLocks noGrp="1" noChangeArrowheads="1"/>
          </p:cNvSpPr>
          <p:nvPr>
            <p:ph type="ftr" sz="quarter" idx="10"/>
          </p:nvPr>
        </p:nvSpPr>
        <p:spPr>
          <a:ln/>
        </p:spPr>
        <p:txBody>
          <a:bodyPr/>
          <a:lstStyle>
            <a:lvl1pPr>
              <a:defRPr/>
            </a:lvl1pPr>
          </a:lstStyle>
          <a:p>
            <a:r>
              <a:rPr lang="pl-PL" altLang="pl-PL"/>
              <a:t>Java – Overview and Basics</a:t>
            </a:r>
            <a:endParaRPr lang="en-US" altLang="pl-PL"/>
          </a:p>
        </p:txBody>
      </p:sp>
      <p:sp>
        <p:nvSpPr>
          <p:cNvPr id="6" name="Rectangle 8"/>
          <p:cNvSpPr>
            <a:spLocks noGrp="1" noChangeArrowheads="1"/>
          </p:cNvSpPr>
          <p:nvPr>
            <p:ph type="sldNum" sz="quarter" idx="11"/>
          </p:nvPr>
        </p:nvSpPr>
        <p:spPr>
          <a:ln/>
        </p:spPr>
        <p:txBody>
          <a:bodyPr/>
          <a:lstStyle>
            <a:lvl1pPr>
              <a:defRPr/>
            </a:lvl1pPr>
          </a:lstStyle>
          <a:p>
            <a:fld id="{F78D631B-B9D5-4163-BCA2-561B4E88B805}" type="slidenum">
              <a:rPr lang="en-US" altLang="pl-PL"/>
              <a:pPr/>
              <a:t>‹#›</a:t>
            </a:fld>
            <a:endParaRPr lang="en-US" altLang="pl-PL"/>
          </a:p>
        </p:txBody>
      </p:sp>
    </p:spTree>
    <p:extLst>
      <p:ext uri="{BB962C8B-B14F-4D97-AF65-F5344CB8AC3E}">
        <p14:creationId xmlns:p14="http://schemas.microsoft.com/office/powerpoint/2010/main" val="436718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9" name="Rectangle 3"/>
          <p:cNvSpPr>
            <a:spLocks noChangeArrowheads="1"/>
          </p:cNvSpPr>
          <p:nvPr/>
        </p:nvSpPr>
        <p:spPr bwMode="auto">
          <a:xfrm>
            <a:off x="684213" y="404813"/>
            <a:ext cx="8208962" cy="558800"/>
          </a:xfrm>
          <a:prstGeom prst="rect">
            <a:avLst/>
          </a:prstGeom>
          <a:gradFill rotWithShape="1">
            <a:gsLst>
              <a:gs pos="0">
                <a:schemeClr val="bg1"/>
              </a:gs>
              <a:gs pos="100000">
                <a:schemeClr val="folHlink"/>
              </a:gs>
            </a:gsLst>
            <a:lin ang="5400000" scaled="1"/>
          </a:gradFill>
          <a:ln w="9525">
            <a:noFill/>
            <a:miter lim="800000"/>
            <a:headEnd/>
            <a:tailEnd/>
          </a:ln>
          <a:effectLst/>
        </p:spPr>
        <p:txBody>
          <a:bodyPr wrap="none" anchor="ctr"/>
          <a:lstStyle/>
          <a:p>
            <a:pPr>
              <a:defRPr/>
            </a:pPr>
            <a:endParaRPr lang="pl-PL">
              <a:latin typeface="Arial" charset="0"/>
            </a:endParaRPr>
          </a:p>
        </p:txBody>
      </p:sp>
      <p:pic>
        <p:nvPicPr>
          <p:cNvPr id="1029" name="Picture 4" descr="Logo PŁ"/>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9388" y="171450"/>
            <a:ext cx="5048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3061" name="Rectangle 5"/>
          <p:cNvSpPr>
            <a:spLocks noGrp="1" noChangeArrowheads="1"/>
          </p:cNvSpPr>
          <p:nvPr>
            <p:ph type="title"/>
          </p:nvPr>
        </p:nvSpPr>
        <p:spPr bwMode="auto">
          <a:xfrm>
            <a:off x="684213" y="439738"/>
            <a:ext cx="6335712" cy="523875"/>
          </a:xfrm>
          <a:prstGeom prst="rect">
            <a:avLst/>
          </a:prstGeom>
          <a:noFill/>
          <a:ln w="9525">
            <a:noFill/>
            <a:miter lim="800000"/>
            <a:headEnd/>
            <a:tailEnd/>
          </a:ln>
          <a:effectLst>
            <a:outerShdw dist="35921" dir="2700000" algn="ctr" rotWithShape="0">
              <a:schemeClr val="bg1"/>
            </a:outerShdw>
          </a:effectLst>
        </p:spPr>
        <p:txBody>
          <a:bodyPr vert="horz" wrap="square" lIns="91440" tIns="45720" rIns="91440" bIns="45720" numCol="1" anchor="b" anchorCtr="0" compatLnSpc="1">
            <a:prstTxWarp prst="textNoShape">
              <a:avLst/>
            </a:prstTxWarp>
          </a:bodyPr>
          <a:lstStyle/>
          <a:p>
            <a:pPr lvl="0"/>
            <a:r>
              <a:rPr lang="en-US" smtClean="0"/>
              <a:t>Kliknij, aby edytować styl wzorca tytułu</a:t>
            </a:r>
          </a:p>
        </p:txBody>
      </p:sp>
      <p:sp>
        <p:nvSpPr>
          <p:cNvPr id="1031" name="Rectangle 6"/>
          <p:cNvSpPr>
            <a:spLocks noGrp="1" noChangeArrowheads="1"/>
          </p:cNvSpPr>
          <p:nvPr>
            <p:ph type="body" idx="1"/>
          </p:nvPr>
        </p:nvSpPr>
        <p:spPr bwMode="auto">
          <a:xfrm>
            <a:off x="250825" y="1125538"/>
            <a:ext cx="856932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Kliknij, aby edytować style wzorca tekstu</a:t>
            </a:r>
          </a:p>
          <a:p>
            <a:pPr lvl="1"/>
            <a:r>
              <a:rPr lang="en-US" altLang="pl-PL" smtClean="0"/>
              <a:t>Drugi poziom</a:t>
            </a:r>
          </a:p>
          <a:p>
            <a:pPr lvl="2"/>
            <a:r>
              <a:rPr lang="en-US" altLang="pl-PL" smtClean="0"/>
              <a:t>Trzeci poziom</a:t>
            </a:r>
          </a:p>
          <a:p>
            <a:pPr lvl="3"/>
            <a:r>
              <a:rPr lang="en-US" altLang="pl-PL" smtClean="0"/>
              <a:t>Czwarty poziom</a:t>
            </a:r>
          </a:p>
          <a:p>
            <a:pPr lvl="4"/>
            <a:r>
              <a:rPr lang="en-US" altLang="pl-PL" smtClean="0"/>
              <a:t>Piąty poziom</a:t>
            </a:r>
          </a:p>
        </p:txBody>
      </p:sp>
      <p:sp>
        <p:nvSpPr>
          <p:cNvPr id="173063" name="Rectangle 7"/>
          <p:cNvSpPr>
            <a:spLocks noGrp="1" noChangeArrowheads="1"/>
          </p:cNvSpPr>
          <p:nvPr>
            <p:ph type="ftr" sz="quarter" idx="3"/>
          </p:nvPr>
        </p:nvSpPr>
        <p:spPr bwMode="auto">
          <a:xfrm>
            <a:off x="5364163" y="171450"/>
            <a:ext cx="2665412" cy="3603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i="1">
                <a:solidFill>
                  <a:schemeClr val="accent1"/>
                </a:solidFill>
              </a:defRPr>
            </a:lvl1pPr>
          </a:lstStyle>
          <a:p>
            <a:r>
              <a:rPr lang="pl-PL" altLang="pl-PL"/>
              <a:t>Java – Overview and Basics</a:t>
            </a:r>
            <a:endParaRPr lang="en-US" altLang="pl-PL"/>
          </a:p>
        </p:txBody>
      </p:sp>
      <p:sp>
        <p:nvSpPr>
          <p:cNvPr id="173064" name="Rectangle 8"/>
          <p:cNvSpPr>
            <a:spLocks noGrp="1" noChangeArrowheads="1"/>
          </p:cNvSpPr>
          <p:nvPr>
            <p:ph type="sldNum" sz="quarter" idx="4"/>
          </p:nvPr>
        </p:nvSpPr>
        <p:spPr bwMode="auto">
          <a:xfrm>
            <a:off x="7667625" y="171450"/>
            <a:ext cx="1225550" cy="377825"/>
          </a:xfrm>
          <a:prstGeom prst="rect">
            <a:avLst/>
          </a:prstGeom>
          <a:gradFill rotWithShape="1">
            <a:gsLst>
              <a:gs pos="0">
                <a:schemeClr val="bg1">
                  <a:alpha val="0"/>
                </a:schemeClr>
              </a:gs>
              <a:gs pos="100000">
                <a:schemeClr val="accent1"/>
              </a:gs>
            </a:gsLst>
            <a:lin ang="0" scaled="1"/>
          </a:grad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2000" b="1" i="1">
                <a:solidFill>
                  <a:schemeClr val="bg1"/>
                </a:solidFill>
              </a:defRPr>
            </a:lvl1pPr>
          </a:lstStyle>
          <a:p>
            <a:fld id="{C9F25352-8BD2-45C7-8460-35320C4DF0DA}" type="slidenum">
              <a:rPr lang="en-US" altLang="pl-PL"/>
              <a:pPr/>
              <a:t>‹#›</a:t>
            </a:fld>
            <a:endParaRPr lang="en-US" altLang="pl-PL"/>
          </a:p>
        </p:txBody>
      </p:sp>
      <p:sp>
        <p:nvSpPr>
          <p:cNvPr id="173065" name="Line 9"/>
          <p:cNvSpPr>
            <a:spLocks noChangeShapeType="1"/>
          </p:cNvSpPr>
          <p:nvPr/>
        </p:nvSpPr>
        <p:spPr bwMode="auto">
          <a:xfrm>
            <a:off x="179388" y="6235700"/>
            <a:ext cx="8713787" cy="0"/>
          </a:xfrm>
          <a:prstGeom prst="line">
            <a:avLst/>
          </a:prstGeom>
          <a:noFill/>
          <a:ln w="38100">
            <a:solidFill>
              <a:schemeClr val="accent1"/>
            </a:solidFill>
            <a:round/>
            <a:headEnd/>
            <a:tailEnd/>
          </a:ln>
          <a:effectLst/>
        </p:spPr>
        <p:txBody>
          <a:bodyPr/>
          <a:lstStyle/>
          <a:p>
            <a:pPr>
              <a:defRPr/>
            </a:pPr>
            <a:endParaRPr lang="pl-PL">
              <a:latin typeface="Arial" charset="0"/>
            </a:endParaRPr>
          </a:p>
        </p:txBody>
      </p:sp>
      <p:sp>
        <p:nvSpPr>
          <p:cNvPr id="173071" name="Rectangle 15"/>
          <p:cNvSpPr>
            <a:spLocks noChangeArrowheads="1"/>
          </p:cNvSpPr>
          <p:nvPr/>
        </p:nvSpPr>
        <p:spPr bwMode="auto">
          <a:xfrm>
            <a:off x="3494088" y="531813"/>
            <a:ext cx="5399087" cy="17462"/>
          </a:xfrm>
          <a:prstGeom prst="rect">
            <a:avLst/>
          </a:prstGeom>
          <a:gradFill rotWithShape="1">
            <a:gsLst>
              <a:gs pos="0">
                <a:schemeClr val="bg1"/>
              </a:gs>
              <a:gs pos="100000">
                <a:schemeClr val="accent1"/>
              </a:gs>
            </a:gsLst>
            <a:lin ang="0" scaled="1"/>
          </a:gradFill>
          <a:ln w="9525" algn="ctr">
            <a:noFill/>
            <a:miter lim="800000"/>
            <a:headEnd/>
            <a:tailEnd type="none" w="lg" len="lg"/>
          </a:ln>
          <a:effectLst/>
        </p:spPr>
        <p:txBody>
          <a:bodyPr wrap="none" anchor="ctr"/>
          <a:lstStyle/>
          <a:p>
            <a:pPr>
              <a:defRPr/>
            </a:pPr>
            <a:endParaRPr lang="pl-PL">
              <a:latin typeface="Arial" charset="0"/>
            </a:endParaRPr>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hf hdr="0" dt="0"/>
  <p:txStyles>
    <p:titleStyle>
      <a:lvl1pPr algn="l" rtl="0" eaLnBrk="0" fontAlgn="base" hangingPunct="0">
        <a:spcBef>
          <a:spcPct val="0"/>
        </a:spcBef>
        <a:spcAft>
          <a:spcPct val="0"/>
        </a:spcAft>
        <a:defRPr sz="2000">
          <a:solidFill>
            <a:schemeClr val="tx2"/>
          </a:solidFill>
          <a:latin typeface="+mj-lt"/>
          <a:ea typeface="+mj-ea"/>
          <a:cs typeface="+mj-cs"/>
        </a:defRPr>
      </a:lvl1pPr>
      <a:lvl2pPr algn="l" rtl="0" eaLnBrk="0" fontAlgn="base" hangingPunct="0">
        <a:spcBef>
          <a:spcPct val="0"/>
        </a:spcBef>
        <a:spcAft>
          <a:spcPct val="0"/>
        </a:spcAft>
        <a:defRPr sz="2000">
          <a:solidFill>
            <a:schemeClr val="tx2"/>
          </a:solidFill>
          <a:latin typeface="Arial" charset="0"/>
        </a:defRPr>
      </a:lvl2pPr>
      <a:lvl3pPr algn="l" rtl="0" eaLnBrk="0" fontAlgn="base" hangingPunct="0">
        <a:spcBef>
          <a:spcPct val="0"/>
        </a:spcBef>
        <a:spcAft>
          <a:spcPct val="0"/>
        </a:spcAft>
        <a:defRPr sz="2000">
          <a:solidFill>
            <a:schemeClr val="tx2"/>
          </a:solidFill>
          <a:latin typeface="Arial" charset="0"/>
        </a:defRPr>
      </a:lvl3pPr>
      <a:lvl4pPr algn="l" rtl="0" eaLnBrk="0" fontAlgn="base" hangingPunct="0">
        <a:spcBef>
          <a:spcPct val="0"/>
        </a:spcBef>
        <a:spcAft>
          <a:spcPct val="0"/>
        </a:spcAft>
        <a:defRPr sz="2000">
          <a:solidFill>
            <a:schemeClr val="tx2"/>
          </a:solidFill>
          <a:latin typeface="Arial" charset="0"/>
        </a:defRPr>
      </a:lvl4pPr>
      <a:lvl5pPr algn="l" rtl="0" eaLnBrk="0" fontAlgn="base" hangingPunct="0">
        <a:spcBef>
          <a:spcPct val="0"/>
        </a:spcBef>
        <a:spcAft>
          <a:spcPct val="0"/>
        </a:spcAft>
        <a:defRPr sz="2000">
          <a:solidFill>
            <a:schemeClr val="tx2"/>
          </a:solidFill>
          <a:latin typeface="Arial" charset="0"/>
        </a:defRPr>
      </a:lvl5pPr>
      <a:lvl6pPr marL="457200" algn="l" rtl="0" fontAlgn="base">
        <a:spcBef>
          <a:spcPct val="0"/>
        </a:spcBef>
        <a:spcAft>
          <a:spcPct val="0"/>
        </a:spcAft>
        <a:defRPr sz="2000">
          <a:solidFill>
            <a:schemeClr val="tx2"/>
          </a:solidFill>
          <a:latin typeface="Arial" charset="0"/>
        </a:defRPr>
      </a:lvl6pPr>
      <a:lvl7pPr marL="914400" algn="l" rtl="0" fontAlgn="base">
        <a:spcBef>
          <a:spcPct val="0"/>
        </a:spcBef>
        <a:spcAft>
          <a:spcPct val="0"/>
        </a:spcAft>
        <a:defRPr sz="2000">
          <a:solidFill>
            <a:schemeClr val="tx2"/>
          </a:solidFill>
          <a:latin typeface="Arial" charset="0"/>
        </a:defRPr>
      </a:lvl7pPr>
      <a:lvl8pPr marL="1371600" algn="l" rtl="0" fontAlgn="base">
        <a:spcBef>
          <a:spcPct val="0"/>
        </a:spcBef>
        <a:spcAft>
          <a:spcPct val="0"/>
        </a:spcAft>
        <a:defRPr sz="2000">
          <a:solidFill>
            <a:schemeClr val="tx2"/>
          </a:solidFill>
          <a:latin typeface="Arial" charset="0"/>
        </a:defRPr>
      </a:lvl8pPr>
      <a:lvl9pPr marL="1828800" algn="l" rtl="0" fontAlgn="base">
        <a:spcBef>
          <a:spcPct val="0"/>
        </a:spcBef>
        <a:spcAft>
          <a:spcPct val="0"/>
        </a:spcAft>
        <a:defRPr sz="2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2"/>
          </a:solidFill>
          <a:latin typeface="+mn-lt"/>
        </a:defRPr>
      </a:lvl2pPr>
      <a:lvl3pPr marL="1143000" indent="-228600" algn="l" rtl="0" eaLnBrk="0" fontAlgn="base" hangingPunct="0">
        <a:spcBef>
          <a:spcPct val="20000"/>
        </a:spcBef>
        <a:spcAft>
          <a:spcPct val="0"/>
        </a:spcAft>
        <a:buChar char="•"/>
        <a:defRPr sz="2400">
          <a:solidFill>
            <a:schemeClr val="tx2"/>
          </a:solidFill>
          <a:latin typeface="+mn-lt"/>
        </a:defRPr>
      </a:lvl3pPr>
      <a:lvl4pPr marL="1600200" indent="-228600" algn="l" rtl="0" eaLnBrk="0" fontAlgn="base" hangingPunct="0">
        <a:spcBef>
          <a:spcPct val="20000"/>
        </a:spcBef>
        <a:spcAft>
          <a:spcPct val="0"/>
        </a:spcAft>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javalobby.com/" TargetMode="External"/><Relationship Id="rId2" Type="http://schemas.openxmlformats.org/officeDocument/2006/relationships/hyperlink" Target="http://java.sun.com/" TargetMode="External"/><Relationship Id="rId1" Type="http://schemas.openxmlformats.org/officeDocument/2006/relationships/slideLayout" Target="../slideLayouts/slideLayout2.xml"/><Relationship Id="rId6" Type="http://schemas.openxmlformats.org/officeDocument/2006/relationships/hyperlink" Target="http://www.helion.pl/" TargetMode="External"/><Relationship Id="rId5" Type="http://schemas.openxmlformats.org/officeDocument/2006/relationships/hyperlink" Target="http://www.bruceeckel.com/" TargetMode="External"/><Relationship Id="rId4" Type="http://schemas.openxmlformats.org/officeDocument/2006/relationships/hyperlink" Target="http://www.jdn.p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javascript:var%20meth=openWin;%20meth('abstract%20class');"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hyperlink" Target="https://docs.oracle.com/javase/8/docs/api/java/lang/Character.html" TargetMode="External"/><Relationship Id="rId2" Type="http://schemas.openxmlformats.org/officeDocument/2006/relationships/hyperlink" Target="https://docs.oracle.com/javase/8/docs/api/java/lang/String.html" TargetMode="External"/><Relationship Id="rId1" Type="http://schemas.openxmlformats.org/officeDocument/2006/relationships/slideLayout" Target="../slideLayouts/slideLayout6.xml"/><Relationship Id="rId6" Type="http://schemas.openxmlformats.org/officeDocument/2006/relationships/hyperlink" Target="https://docs.oracle.com/javase/8/docs/api/java/lang/Integer.html" TargetMode="External"/><Relationship Id="rId5" Type="http://schemas.openxmlformats.org/officeDocument/2006/relationships/hyperlink" Target="https://docs.oracle.com/javase/8/docs/api/java/lang/Short.html" TargetMode="External"/><Relationship Id="rId4" Type="http://schemas.openxmlformats.org/officeDocument/2006/relationships/hyperlink" Target="https://docs.oracle.com/javase/8/docs/api/java/lang/Byte.html"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type="none" w="lg" len="lg"/>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pl-PL" altLang="pl-PL"/>
          </a:p>
        </p:txBody>
      </p:sp>
      <p:sp>
        <p:nvSpPr>
          <p:cNvPr id="582658" name="Rectangle 2"/>
          <p:cNvSpPr>
            <a:spLocks noGrp="1" noChangeArrowheads="1"/>
          </p:cNvSpPr>
          <p:nvPr>
            <p:ph type="ctrTitle"/>
          </p:nvPr>
        </p:nvSpPr>
        <p:spPr/>
        <p:txBody>
          <a:bodyPr/>
          <a:lstStyle/>
          <a:p>
            <a:pPr eaLnBrk="1" hangingPunct="1">
              <a:defRPr/>
            </a:pPr>
            <a:endParaRPr lang="pl-PL" smtClean="0"/>
          </a:p>
        </p:txBody>
      </p:sp>
      <p:sp>
        <p:nvSpPr>
          <p:cNvPr id="3076" name="Rectangle 3"/>
          <p:cNvSpPr>
            <a:spLocks noChangeArrowheads="1"/>
          </p:cNvSpPr>
          <p:nvPr/>
        </p:nvSpPr>
        <p:spPr bwMode="auto">
          <a:xfrm>
            <a:off x="466725" y="434975"/>
            <a:ext cx="8208963" cy="5514975"/>
          </a:xfrm>
          <a:prstGeom prst="rect">
            <a:avLst/>
          </a:prstGeom>
          <a:solidFill>
            <a:schemeClr val="bg1"/>
          </a:solidFill>
          <a:ln w="9525">
            <a:solidFill>
              <a:schemeClr val="bg2"/>
            </a:solidFill>
            <a:miter lim="800000"/>
            <a:headEnd/>
            <a:tailEnd/>
          </a:ln>
          <a:effectLst>
            <a:prstShdw prst="shdw13" dist="53882" dir="2700000">
              <a:schemeClr val="bg2"/>
            </a:prst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pl-PL" altLang="pl-PL"/>
          </a:p>
        </p:txBody>
      </p:sp>
      <p:sp>
        <p:nvSpPr>
          <p:cNvPr id="582660" name="Rectangle 4"/>
          <p:cNvSpPr>
            <a:spLocks noGrp="1" noChangeArrowheads="1"/>
          </p:cNvSpPr>
          <p:nvPr>
            <p:ph type="subTitle" idx="1"/>
          </p:nvPr>
        </p:nvSpPr>
        <p:spPr>
          <a:xfrm>
            <a:off x="627063" y="2636838"/>
            <a:ext cx="8048625" cy="3455987"/>
          </a:xfrm>
        </p:spPr>
        <p:txBody>
          <a:bodyPr/>
          <a:lstStyle/>
          <a:p>
            <a:pPr eaLnBrk="1" hangingPunct="1">
              <a:lnSpc>
                <a:spcPct val="90000"/>
              </a:lnSpc>
            </a:pPr>
            <a:endParaRPr lang="pl-PL" altLang="pl-PL" sz="2400" b="1" smtClean="0">
              <a:solidFill>
                <a:srgbClr val="0000CC"/>
              </a:solidFill>
              <a:latin typeface="Arial CE" panose="020B0604020202020204" pitchFamily="34" charset="0"/>
            </a:endParaRPr>
          </a:p>
          <a:p>
            <a:pPr eaLnBrk="1" hangingPunct="1">
              <a:lnSpc>
                <a:spcPct val="90000"/>
              </a:lnSpc>
            </a:pPr>
            <a:r>
              <a:rPr lang="pl-PL" altLang="pl-PL" sz="2400" b="1" smtClean="0">
                <a:solidFill>
                  <a:srgbClr val="0000CC"/>
                </a:solidFill>
                <a:latin typeface="Arial CE" panose="020B0604020202020204" pitchFamily="34" charset="0"/>
              </a:rPr>
              <a:t>„</a:t>
            </a:r>
            <a:r>
              <a:rPr lang="pl-PL" altLang="pl-PL" sz="2400" b="1" smtClean="0">
                <a:solidFill>
                  <a:srgbClr val="0000CC"/>
                </a:solidFill>
              </a:rPr>
              <a:t>Java – overview and basics</a:t>
            </a:r>
            <a:r>
              <a:rPr lang="pl-PL" altLang="pl-PL" sz="2400" smtClean="0">
                <a:solidFill>
                  <a:srgbClr val="0000CC"/>
                </a:solidFill>
                <a:latin typeface="Arial CE" panose="020B0604020202020204" pitchFamily="34" charset="0"/>
              </a:rPr>
              <a:t>” </a:t>
            </a:r>
          </a:p>
          <a:p>
            <a:pPr eaLnBrk="1" hangingPunct="1">
              <a:lnSpc>
                <a:spcPct val="90000"/>
              </a:lnSpc>
            </a:pPr>
            <a:endParaRPr lang="pl-PL" altLang="pl-PL" sz="2400" smtClean="0">
              <a:solidFill>
                <a:srgbClr val="006666"/>
              </a:solidFill>
              <a:latin typeface="Arial CE" panose="020B0604020202020204" pitchFamily="34" charset="0"/>
            </a:endParaRPr>
          </a:p>
        </p:txBody>
      </p:sp>
      <p:pic>
        <p:nvPicPr>
          <p:cNvPr id="3081" name="Picture 8" descr="logo_PL_k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6170613"/>
            <a:ext cx="129698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Line 9"/>
          <p:cNvSpPr>
            <a:spLocks noChangeShapeType="1"/>
          </p:cNvSpPr>
          <p:nvPr/>
        </p:nvSpPr>
        <p:spPr bwMode="auto">
          <a:xfrm>
            <a:off x="188913" y="6111875"/>
            <a:ext cx="8748712" cy="0"/>
          </a:xfrm>
          <a:prstGeom prst="line">
            <a:avLst/>
          </a:prstGeom>
          <a:noFill/>
          <a:ln w="9525">
            <a:solidFill>
              <a:srgbClr val="C6C6C6"/>
            </a:solidFill>
            <a:round/>
            <a:headEnd/>
            <a:tailEnd/>
          </a:ln>
          <a:effectLst>
            <a:prstShdw prst="shdw13" dist="38100" dir="16200000">
              <a:schemeClr val="bg2"/>
            </a:prstShdw>
          </a:effectLst>
          <a:extLst>
            <a:ext uri="{909E8E84-426E-40DD-AFC4-6F175D3DCCD1}">
              <a14:hiddenFill xmlns:a14="http://schemas.microsoft.com/office/drawing/2010/main">
                <a:noFill/>
              </a14:hiddenFill>
            </a:ext>
          </a:extLst>
        </p:spPr>
        <p:txBody>
          <a:bodyPr/>
          <a:lstStyle/>
          <a:p>
            <a:endParaRPr lang="pl-PL"/>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29698" name="Rectangle 2"/>
          <p:cNvSpPr>
            <a:spLocks noGrp="1" noChangeArrowheads="1"/>
          </p:cNvSpPr>
          <p:nvPr>
            <p:ph type="title"/>
          </p:nvPr>
        </p:nvSpPr>
        <p:spPr>
          <a:xfrm>
            <a:off x="685800" y="190500"/>
            <a:ext cx="77724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SDK &amp; JRE</a:t>
            </a:r>
          </a:p>
        </p:txBody>
      </p:sp>
      <p:pic>
        <p:nvPicPr>
          <p:cNvPr id="29699" name="Picture 3" descr="gs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10058400" cy="4029075"/>
          </a:xfrm>
          <a:prstGeom prst="rect">
            <a:avLst/>
          </a:prstGeom>
          <a:noFill/>
          <a:extLst>
            <a:ext uri="{909E8E84-426E-40DD-AFC4-6F175D3DCCD1}">
              <a14:hiddenFill xmlns:a14="http://schemas.microsoft.com/office/drawing/2010/main">
                <a:solidFill>
                  <a:srgbClr val="FFFFFF"/>
                </a:solidFill>
              </a14:hiddenFill>
            </a:ext>
          </a:extLst>
        </p:spPr>
      </p:pic>
      <p:sp>
        <p:nvSpPr>
          <p:cNvPr id="29700" name="Text Box 4"/>
          <p:cNvSpPr txBox="1">
            <a:spLocks noChangeArrowheads="1"/>
          </p:cNvSpPr>
          <p:nvPr/>
        </p:nvSpPr>
        <p:spPr bwMode="auto">
          <a:xfrm>
            <a:off x="914400" y="5172075"/>
            <a:ext cx="7315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pl-PL" altLang="pl-PL" sz="2400"/>
              <a:t>Standard Development Kit</a:t>
            </a:r>
          </a:p>
          <a:p>
            <a:pPr>
              <a:spcBef>
                <a:spcPct val="50000"/>
              </a:spcBef>
              <a:buFontTx/>
              <a:buChar char="•"/>
            </a:pPr>
            <a:r>
              <a:rPr lang="pl-PL" altLang="pl-PL" sz="2400"/>
              <a:t>Java Runtime Enviroment</a:t>
            </a:r>
          </a:p>
        </p:txBody>
      </p:sp>
      <p:sp>
        <p:nvSpPr>
          <p:cNvPr id="29702" name="Rectangle 6"/>
          <p:cNvSpPr>
            <a:spLocks noChangeArrowheads="1"/>
          </p:cNvSpPr>
          <p:nvPr/>
        </p:nvSpPr>
        <p:spPr bwMode="auto">
          <a:xfrm>
            <a:off x="-1588" y="2636838"/>
            <a:ext cx="395288" cy="431800"/>
          </a:xfrm>
          <a:prstGeom prst="rect">
            <a:avLst/>
          </a:prstGeom>
          <a:solidFill>
            <a:schemeClr val="bg1"/>
          </a:solidFill>
          <a:ln w="9525" algn="ctr">
            <a:solidFill>
              <a:schemeClr val="bg1"/>
            </a:solidFill>
            <a:miter lim="800000"/>
            <a:headEnd/>
            <a:tailEnd type="none" w="lg" len="lg"/>
          </a:ln>
          <a:effectLst>
            <a:prstShdw prst="shdw13" dist="53882" dir="13500000">
              <a:srgbClr val="808080">
                <a:alpha val="50000"/>
              </a:srgbClr>
            </a:prstShdw>
          </a:effectLst>
        </p:spPr>
        <p:txBody>
          <a:bodyPr wrap="none" anchor="ctr"/>
          <a:lstStyle/>
          <a:p>
            <a:endParaRPr lang="pl-PL"/>
          </a:p>
        </p:txBody>
      </p:sp>
      <p:sp>
        <p:nvSpPr>
          <p:cNvPr id="29703" name="Rectangle 7"/>
          <p:cNvSpPr>
            <a:spLocks noChangeArrowheads="1"/>
          </p:cNvSpPr>
          <p:nvPr/>
        </p:nvSpPr>
        <p:spPr bwMode="auto">
          <a:xfrm>
            <a:off x="8458200" y="3789363"/>
            <a:ext cx="395288" cy="431800"/>
          </a:xfrm>
          <a:prstGeom prst="rect">
            <a:avLst/>
          </a:prstGeom>
          <a:solidFill>
            <a:schemeClr val="bg1"/>
          </a:solidFill>
          <a:ln w="9525" algn="ctr">
            <a:solidFill>
              <a:schemeClr val="bg1"/>
            </a:solidFill>
            <a:miter lim="800000"/>
            <a:headEnd/>
            <a:tailEnd type="none" w="lg" len="lg"/>
          </a:ln>
          <a:effectLst>
            <a:prstShdw prst="shdw13" dist="53882" dir="13500000">
              <a:srgbClr val="808080">
                <a:alpha val="50000"/>
              </a:srgbClr>
            </a:prstShdw>
          </a:effectLst>
        </p:spPr>
        <p:txBody>
          <a:bodyPr wrap="none" anchor="ctr"/>
          <a:lstStyle/>
          <a:p>
            <a:endParaRPr lang="pl-P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0722" name="Rectangle 2"/>
          <p:cNvSpPr>
            <a:spLocks noGrp="1" noChangeArrowheads="1"/>
          </p:cNvSpPr>
          <p:nvPr>
            <p:ph type="title"/>
          </p:nvPr>
        </p:nvSpPr>
        <p:spPr>
          <a:xfrm>
            <a:off x="684213" y="-106363"/>
            <a:ext cx="8459787" cy="1014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Linux installation instructions</a:t>
            </a:r>
          </a:p>
        </p:txBody>
      </p:sp>
      <p:sp>
        <p:nvSpPr>
          <p:cNvPr id="30723" name="Text Box 3"/>
          <p:cNvSpPr txBox="1">
            <a:spLocks noChangeArrowheads="1"/>
          </p:cNvSpPr>
          <p:nvPr/>
        </p:nvSpPr>
        <p:spPr bwMode="auto">
          <a:xfrm>
            <a:off x="0" y="1371600"/>
            <a:ext cx="8915400" cy="490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500"/>
              </a:spcBef>
              <a:spcAft>
                <a:spcPts val="500"/>
              </a:spcAft>
            </a:pPr>
            <a:r>
              <a:rPr lang="pl-PL" altLang="pl-PL" sz="2400" b="1">
                <a:latin typeface="Times New Roman" panose="02020603050405020304" pitchFamily="18" charset="0"/>
              </a:rPr>
              <a:t>1)  </a:t>
            </a:r>
            <a:r>
              <a:rPr lang="pl-PL" altLang="pl-PL" sz="2400"/>
              <a:t>Copy j2sdk-1_6_0_&lt;version number&gt;-linux-i586.bin to the directory into which you want to install the Java 2 SDK. </a:t>
            </a:r>
          </a:p>
          <a:p>
            <a:pPr>
              <a:spcBef>
                <a:spcPct val="50000"/>
              </a:spcBef>
            </a:pPr>
            <a:r>
              <a:rPr lang="pl-PL" altLang="pl-PL" sz="2400" b="1"/>
              <a:t>	</a:t>
            </a:r>
            <a:r>
              <a:rPr lang="pl-PL" altLang="pl-PL" sz="2400"/>
              <a:t>(example:) </a:t>
            </a:r>
            <a:r>
              <a:rPr lang="pl-PL" altLang="pl-PL" sz="2400" i="1"/>
              <a:t>/usr/local/</a:t>
            </a:r>
            <a:endParaRPr lang="pl-PL" altLang="pl-PL" sz="2400"/>
          </a:p>
          <a:p>
            <a:pPr>
              <a:spcBef>
                <a:spcPct val="50000"/>
              </a:spcBef>
            </a:pPr>
            <a:r>
              <a:rPr lang="pl-PL" altLang="pl-PL" sz="2400" b="1"/>
              <a:t>2)</a:t>
            </a:r>
            <a:r>
              <a:rPr lang="pl-PL" altLang="pl-PL" sz="2400"/>
              <a:t>  Run j2sdk-1_6_0_&lt;version number&gt;-linux-i586.bin </a:t>
            </a:r>
          </a:p>
          <a:p>
            <a:r>
              <a:rPr lang="pl-PL" altLang="pl-PL" sz="2400"/>
              <a:t>	</a:t>
            </a:r>
            <a:r>
              <a:rPr lang="pl-PL" altLang="pl-PL" sz="2400" i="1"/>
              <a:t>chmod a+x j2sdk-1_6_0_&lt;version number&gt;-linux-i586.bin</a:t>
            </a:r>
          </a:p>
          <a:p>
            <a:r>
              <a:rPr lang="pl-PL" altLang="pl-PL" sz="2400" i="1"/>
              <a:t>	./j2sdk-1_6_0_&lt;version number&gt;-linux-i586.bin</a:t>
            </a:r>
            <a:endParaRPr lang="pl-PL" altLang="pl-PL" sz="2400"/>
          </a:p>
          <a:p>
            <a:endParaRPr lang="pl-PL" altLang="pl-PL" sz="2400" b="1"/>
          </a:p>
          <a:p>
            <a:r>
              <a:rPr lang="pl-PL" altLang="pl-PL" sz="2400" b="1"/>
              <a:t>3)</a:t>
            </a:r>
            <a:r>
              <a:rPr lang="pl-PL" altLang="pl-PL" sz="2400"/>
              <a:t> Set enviromental variables to point jdk installation:</a:t>
            </a:r>
          </a:p>
          <a:p>
            <a:r>
              <a:rPr lang="pl-PL" altLang="pl-PL" sz="2400"/>
              <a:t>	</a:t>
            </a:r>
            <a:r>
              <a:rPr lang="pl-PL" altLang="pl-PL" sz="2400" i="1"/>
              <a:t>export PATH=$PATH:/pathtojdk/bin</a:t>
            </a:r>
          </a:p>
          <a:p>
            <a:r>
              <a:rPr lang="pl-PL" altLang="pl-PL" sz="2400" i="1"/>
              <a:t>	export CLASSPATH=$CLASSPATH:/pathtojdk/lib:.</a:t>
            </a:r>
            <a:endParaRPr lang="pl-PL" altLang="pl-PL" sz="2400"/>
          </a:p>
          <a:p>
            <a:r>
              <a:rPr lang="pl-PL" altLang="pl-PL" sz="2400"/>
              <a:t>	(example:) </a:t>
            </a:r>
          </a:p>
          <a:p>
            <a:r>
              <a:rPr lang="pl-PL" altLang="pl-PL" sz="2400" i="1"/>
              <a:t>	export PATH=$PATH:/usr/local/j2sdk-1_4_0_01/bin</a:t>
            </a:r>
            <a:r>
              <a:rPr lang="pl-PL" altLang="pl-PL" sz="2400" i="1">
                <a:latin typeface="Courier New" panose="02070309020205020404" pitchFamily="49" charset="0"/>
              </a:rPr>
              <a:t> </a:t>
            </a:r>
            <a:endParaRPr lang="pl-PL" altLang="pl-PL" sz="240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1746" name="Rectangle 2"/>
          <p:cNvSpPr>
            <a:spLocks noGrp="1" noChangeArrowheads="1"/>
          </p:cNvSpPr>
          <p:nvPr>
            <p:ph type="title"/>
          </p:nvPr>
        </p:nvSpPr>
        <p:spPr>
          <a:xfrm>
            <a:off x="755650" y="-106363"/>
            <a:ext cx="8388350" cy="1014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Linux installation instructions(2)</a:t>
            </a:r>
          </a:p>
        </p:txBody>
      </p:sp>
      <p:sp>
        <p:nvSpPr>
          <p:cNvPr id="31747" name="Text Box 3"/>
          <p:cNvSpPr txBox="1">
            <a:spLocks noChangeArrowheads="1"/>
          </p:cNvSpPr>
          <p:nvPr/>
        </p:nvSpPr>
        <p:spPr bwMode="auto">
          <a:xfrm>
            <a:off x="0" y="1101725"/>
            <a:ext cx="8915400" cy="438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500"/>
              </a:spcBef>
              <a:spcAft>
                <a:spcPts val="500"/>
              </a:spcAft>
            </a:pPr>
            <a:r>
              <a:rPr lang="pl-PL" altLang="pl-PL" sz="4000" b="1"/>
              <a:t>Question:</a:t>
            </a:r>
          </a:p>
          <a:p>
            <a:pPr>
              <a:spcBef>
                <a:spcPts val="500"/>
              </a:spcBef>
              <a:spcAft>
                <a:spcPts val="500"/>
              </a:spcAft>
            </a:pPr>
            <a:endParaRPr lang="pl-PL" altLang="pl-PL" sz="2400" b="1"/>
          </a:p>
          <a:p>
            <a:pPr>
              <a:spcBef>
                <a:spcPts val="500"/>
              </a:spcBef>
              <a:spcAft>
                <a:spcPts val="500"/>
              </a:spcAft>
            </a:pPr>
            <a:r>
              <a:rPr lang="pl-PL" altLang="pl-PL" sz="2400" b="1"/>
              <a:t>What is the first thing you should check if the interpreter returns the error: </a:t>
            </a:r>
          </a:p>
          <a:p>
            <a:pPr>
              <a:spcBef>
                <a:spcPts val="500"/>
              </a:spcBef>
              <a:spcAft>
                <a:spcPts val="500"/>
              </a:spcAft>
            </a:pPr>
            <a:endParaRPr lang="pl-PL" altLang="pl-PL" sz="2400" b="1"/>
          </a:p>
          <a:p>
            <a:pPr>
              <a:spcBef>
                <a:spcPts val="500"/>
              </a:spcBef>
              <a:spcAft>
                <a:spcPts val="500"/>
              </a:spcAft>
            </a:pPr>
            <a:r>
              <a:rPr lang="pl-PL" altLang="pl-PL" sz="2400" b="1" i="1"/>
              <a:t>Exception in thread "main" </a:t>
            </a:r>
          </a:p>
          <a:p>
            <a:pPr>
              <a:spcBef>
                <a:spcPts val="500"/>
              </a:spcBef>
              <a:spcAft>
                <a:spcPts val="500"/>
              </a:spcAft>
            </a:pPr>
            <a:r>
              <a:rPr lang="pl-PL" altLang="pl-PL" sz="2400" b="1" i="1"/>
              <a:t>java.lang.NoClassDefFoundError: HelloWorldApp.java.</a:t>
            </a:r>
            <a:r>
              <a:rPr lang="pl-PL" altLang="pl-PL" sz="2400" b="1"/>
              <a:t/>
            </a:r>
            <a:br>
              <a:rPr lang="pl-PL" altLang="pl-PL" sz="2400" b="1"/>
            </a:br>
            <a:endParaRPr lang="pl-PL" altLang="pl-PL" sz="2400" b="1"/>
          </a:p>
          <a:p>
            <a:pPr>
              <a:spcBef>
                <a:spcPts val="500"/>
              </a:spcBef>
              <a:spcAft>
                <a:spcPts val="500"/>
              </a:spcAft>
            </a:pPr>
            <a:r>
              <a:rPr lang="pl-PL" altLang="pl-PL" sz="2400" i="1">
                <a:latin typeface="Courier New" panose="02070309020205020404" pitchFamily="49" charset="0"/>
              </a:rPr>
              <a:t> </a:t>
            </a:r>
          </a:p>
        </p:txBody>
      </p:sp>
      <p:sp>
        <p:nvSpPr>
          <p:cNvPr id="31748" name="Text Box 4"/>
          <p:cNvSpPr txBox="1">
            <a:spLocks noChangeArrowheads="1"/>
          </p:cNvSpPr>
          <p:nvPr/>
        </p:nvSpPr>
        <p:spPr bwMode="auto">
          <a:xfrm>
            <a:off x="0" y="4953000"/>
            <a:ext cx="8382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4000" b="1"/>
              <a:t>Answer:</a:t>
            </a:r>
            <a:r>
              <a:rPr lang="pl-PL" altLang="pl-PL" sz="2400"/>
              <a:t> Check your CLASSPATH. Probably current working directory is not included.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dissolve">
                                      <p:cBhvr>
                                        <p:cTn id="7"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2770" name="Rectangle 2"/>
          <p:cNvSpPr>
            <a:spLocks noGrp="1" noChangeArrowheads="1"/>
          </p:cNvSpPr>
          <p:nvPr>
            <p:ph type="title"/>
          </p:nvPr>
        </p:nvSpPr>
        <p:spPr>
          <a:xfrm>
            <a:off x="685800" y="228600"/>
            <a:ext cx="77724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Important tools</a:t>
            </a:r>
          </a:p>
        </p:txBody>
      </p:sp>
      <p:sp>
        <p:nvSpPr>
          <p:cNvPr id="32771" name="Text Box 3"/>
          <p:cNvSpPr txBox="1">
            <a:spLocks noChangeArrowheads="1"/>
          </p:cNvSpPr>
          <p:nvPr/>
        </p:nvSpPr>
        <p:spPr bwMode="auto">
          <a:xfrm>
            <a:off x="762000" y="1295400"/>
            <a:ext cx="73152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400" b="1"/>
              <a:t>All tools are in pathtojdk/bin/ directory:</a:t>
            </a:r>
          </a:p>
          <a:p>
            <a:pPr>
              <a:spcBef>
                <a:spcPct val="50000"/>
              </a:spcBef>
              <a:buFontTx/>
              <a:buChar char="•"/>
            </a:pPr>
            <a:r>
              <a:rPr lang="pl-PL" altLang="pl-PL" sz="2400" b="1">
                <a:cs typeface="Times New Roman" panose="02020603050405020304" pitchFamily="18" charset="0"/>
              </a:rPr>
              <a:t>javac </a:t>
            </a:r>
            <a:r>
              <a:rPr lang="pl-PL" altLang="pl-PL" sz="2400">
                <a:cs typeface="Times New Roman" panose="02020603050405020304" pitchFamily="18" charset="0"/>
              </a:rPr>
              <a:t>- </a:t>
            </a:r>
            <a:r>
              <a:rPr lang="pl-PL" altLang="pl-PL" sz="2400"/>
              <a:t>compiler</a:t>
            </a:r>
            <a:r>
              <a:rPr lang="pl-PL" altLang="pl-PL" sz="2400">
                <a:cs typeface="Times New Roman" panose="02020603050405020304" pitchFamily="18" charset="0"/>
              </a:rPr>
              <a:t>,</a:t>
            </a:r>
          </a:p>
          <a:p>
            <a:pPr>
              <a:spcBef>
                <a:spcPct val="50000"/>
              </a:spcBef>
              <a:buFontTx/>
              <a:buChar char="•"/>
            </a:pPr>
            <a:r>
              <a:rPr lang="pl-PL" altLang="pl-PL" sz="2400" b="1">
                <a:cs typeface="Times New Roman" panose="02020603050405020304" pitchFamily="18" charset="0"/>
              </a:rPr>
              <a:t>java </a:t>
            </a:r>
            <a:r>
              <a:rPr lang="pl-PL" altLang="pl-PL" sz="2400">
                <a:cs typeface="Times New Roman" panose="02020603050405020304" pitchFamily="18" charset="0"/>
              </a:rPr>
              <a:t>- interpret</a:t>
            </a:r>
            <a:r>
              <a:rPr lang="pl-PL" altLang="pl-PL" sz="2400"/>
              <a:t>e</a:t>
            </a:r>
            <a:r>
              <a:rPr lang="pl-PL" altLang="pl-PL" sz="2400">
                <a:cs typeface="Times New Roman" panose="02020603050405020304" pitchFamily="18" charset="0"/>
              </a:rPr>
              <a:t>r,</a:t>
            </a:r>
          </a:p>
          <a:p>
            <a:pPr>
              <a:spcBef>
                <a:spcPct val="50000"/>
              </a:spcBef>
              <a:buFontTx/>
              <a:buChar char="•"/>
            </a:pPr>
            <a:r>
              <a:rPr lang="pl-PL" altLang="pl-PL" sz="2400" b="1">
                <a:cs typeface="Times New Roman" panose="02020603050405020304" pitchFamily="18" charset="0"/>
              </a:rPr>
              <a:t>javadoc </a:t>
            </a:r>
            <a:r>
              <a:rPr lang="pl-PL" altLang="pl-PL" sz="2400">
                <a:cs typeface="Times New Roman" panose="02020603050405020304" pitchFamily="18" charset="0"/>
              </a:rPr>
              <a:t>– </a:t>
            </a:r>
            <a:r>
              <a:rPr lang="pl-PL" altLang="pl-PL" sz="2400"/>
              <a:t>generator of</a:t>
            </a:r>
            <a:r>
              <a:rPr lang="pl-PL" altLang="pl-PL" sz="2400">
                <a:cs typeface="Times New Roman" panose="02020603050405020304" pitchFamily="18" charset="0"/>
              </a:rPr>
              <a:t> API</a:t>
            </a:r>
            <a:r>
              <a:rPr lang="pl-PL" altLang="pl-PL" sz="2400"/>
              <a:t> documentation</a:t>
            </a:r>
            <a:r>
              <a:rPr lang="pl-PL" altLang="pl-PL" sz="2400">
                <a:cs typeface="Times New Roman" panose="02020603050405020304" pitchFamily="18" charset="0"/>
              </a:rPr>
              <a:t>,</a:t>
            </a:r>
          </a:p>
          <a:p>
            <a:pPr>
              <a:spcBef>
                <a:spcPct val="50000"/>
              </a:spcBef>
              <a:buFontTx/>
              <a:buChar char="•"/>
            </a:pPr>
            <a:r>
              <a:rPr lang="en-US" altLang="pl-PL" sz="2400" b="1">
                <a:cs typeface="Times New Roman" panose="02020603050405020304" pitchFamily="18" charset="0"/>
              </a:rPr>
              <a:t>appletviewer </a:t>
            </a:r>
            <a:r>
              <a:rPr lang="en-US" altLang="pl-PL" sz="2400">
                <a:cs typeface="Times New Roman" panose="02020603050405020304" pitchFamily="18" charset="0"/>
              </a:rPr>
              <a:t>– </a:t>
            </a:r>
            <a:r>
              <a:rPr lang="pl-PL" altLang="pl-PL" sz="2400"/>
              <a:t>applet browser</a:t>
            </a:r>
            <a:r>
              <a:rPr lang="en-US" altLang="pl-PL" sz="2400">
                <a:cs typeface="Times New Roman" panose="02020603050405020304" pitchFamily="18" charset="0"/>
              </a:rPr>
              <a:t>,</a:t>
            </a:r>
            <a:endParaRPr lang="pl-PL" altLang="pl-PL" sz="2400">
              <a:cs typeface="Times New Roman" panose="02020603050405020304" pitchFamily="18" charset="0"/>
            </a:endParaRPr>
          </a:p>
          <a:p>
            <a:pPr>
              <a:spcBef>
                <a:spcPct val="50000"/>
              </a:spcBef>
              <a:buFontTx/>
              <a:buChar char="•"/>
            </a:pPr>
            <a:r>
              <a:rPr lang="pl-PL" altLang="pl-PL" sz="2400" b="1">
                <a:cs typeface="Times New Roman" panose="02020603050405020304" pitchFamily="18" charset="0"/>
              </a:rPr>
              <a:t>jar </a:t>
            </a:r>
            <a:r>
              <a:rPr lang="pl-PL" altLang="pl-PL" sz="2400">
                <a:cs typeface="Times New Roman" panose="02020603050405020304" pitchFamily="18" charset="0"/>
              </a:rPr>
              <a:t>– </a:t>
            </a:r>
            <a:r>
              <a:rPr lang="pl-PL" altLang="pl-PL" sz="2400"/>
              <a:t>tool for jar files</a:t>
            </a:r>
          </a:p>
          <a:p>
            <a:pPr>
              <a:spcBef>
                <a:spcPct val="50000"/>
              </a:spcBef>
              <a:buFontTx/>
              <a:buChar char="•"/>
            </a:pPr>
            <a:r>
              <a:rPr lang="pl-PL" altLang="pl-PL" sz="2400" b="1">
                <a:cs typeface="Times New Roman" panose="02020603050405020304" pitchFamily="18" charset="0"/>
              </a:rPr>
              <a:t>jdb </a:t>
            </a:r>
            <a:r>
              <a:rPr lang="pl-PL" altLang="pl-PL" sz="2400">
                <a:cs typeface="Times New Roman" panose="02020603050405020304" pitchFamily="18" charset="0"/>
              </a:rPr>
              <a:t>- deb</a:t>
            </a:r>
            <a:r>
              <a:rPr lang="pl-PL" altLang="pl-PL" sz="2400"/>
              <a:t>ugg</a:t>
            </a:r>
            <a:r>
              <a:rPr lang="pl-PL" altLang="pl-PL" sz="2400">
                <a:cs typeface="Times New Roman" panose="02020603050405020304" pitchFamily="18" charset="0"/>
              </a:rPr>
              <a:t>ger,</a:t>
            </a:r>
          </a:p>
          <a:p>
            <a:pPr>
              <a:spcBef>
                <a:spcPct val="50000"/>
              </a:spcBef>
            </a:pPr>
            <a:r>
              <a:rPr lang="pl-PL" altLang="pl-PL" sz="2400"/>
              <a:t> </a:t>
            </a:r>
          </a:p>
          <a:p>
            <a:pPr>
              <a:spcBef>
                <a:spcPct val="50000"/>
              </a:spcBef>
            </a:pPr>
            <a:endParaRPr lang="pl-PL" altLang="pl-PL"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3794"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Creating first application</a:t>
            </a:r>
          </a:p>
        </p:txBody>
      </p:sp>
      <p:sp>
        <p:nvSpPr>
          <p:cNvPr id="33795" name="Text Box 3"/>
          <p:cNvSpPr txBox="1">
            <a:spLocks noChangeArrowheads="1"/>
          </p:cNvSpPr>
          <p:nvPr/>
        </p:nvSpPr>
        <p:spPr bwMode="auto">
          <a:xfrm>
            <a:off x="0" y="1066800"/>
            <a:ext cx="91440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400" b="1"/>
              <a:t>Create a Java source file.</a:t>
            </a:r>
            <a:r>
              <a:rPr lang="pl-PL" altLang="pl-PL" sz="2400"/>
              <a:t> A source file contains text, written in the Java programming language, that you and other programmers can understand. </a:t>
            </a:r>
          </a:p>
          <a:p>
            <a:pPr>
              <a:spcBef>
                <a:spcPct val="50000"/>
              </a:spcBef>
            </a:pPr>
            <a:r>
              <a:rPr lang="pl-PL" altLang="pl-PL" sz="2400"/>
              <a:t/>
            </a:r>
            <a:br>
              <a:rPr lang="pl-PL" altLang="pl-PL" sz="2400"/>
            </a:br>
            <a:r>
              <a:rPr lang="pl-PL" altLang="pl-PL" sz="2400" b="1"/>
              <a:t>Compile the source file into a bytecode file.</a:t>
            </a:r>
            <a:r>
              <a:rPr lang="pl-PL" altLang="pl-PL" sz="2400"/>
              <a:t> The Java </a:t>
            </a:r>
            <a:r>
              <a:rPr lang="pl-PL" altLang="pl-PL" sz="2400" i="1"/>
              <a:t>compiler</a:t>
            </a:r>
            <a:r>
              <a:rPr lang="pl-PL" altLang="pl-PL" sz="2400"/>
              <a:t>, javac, takes your source file and translates its text into instructions that the </a:t>
            </a:r>
            <a:r>
              <a:rPr lang="pl-PL" altLang="pl-PL" sz="2400" i="1"/>
              <a:t>Java Virtual Machine </a:t>
            </a:r>
            <a:r>
              <a:rPr lang="pl-PL" altLang="pl-PL" sz="2400"/>
              <a:t>(Java VM) can understand. The compiler puts these instructions into a bytecode file. </a:t>
            </a:r>
            <a:br>
              <a:rPr lang="pl-PL" altLang="pl-PL" sz="2400"/>
            </a:br>
            <a:r>
              <a:rPr lang="pl-PL" altLang="pl-PL" sz="2400"/>
              <a:t/>
            </a:r>
            <a:br>
              <a:rPr lang="pl-PL" altLang="pl-PL" sz="2400"/>
            </a:br>
            <a:r>
              <a:rPr lang="pl-PL" altLang="pl-PL" sz="2400" b="1"/>
              <a:t>Run the program contained in the bytecode file.</a:t>
            </a:r>
            <a:r>
              <a:rPr lang="pl-PL" altLang="pl-PL" sz="2400"/>
              <a:t> The Java VM is implemented by a Java </a:t>
            </a:r>
            <a:r>
              <a:rPr lang="pl-PL" altLang="pl-PL" sz="2400" i="1"/>
              <a:t>interpreter</a:t>
            </a:r>
            <a:r>
              <a:rPr lang="pl-PL" altLang="pl-PL" sz="2400"/>
              <a:t>, java. This interpreter takes your bytecode file and carries out the instructions by translating them into instructions that your computer can understand.  </a:t>
            </a:r>
          </a:p>
          <a:p>
            <a:pPr>
              <a:spcBef>
                <a:spcPct val="50000"/>
              </a:spcBef>
              <a:buFontTx/>
              <a:buChar char="•"/>
            </a:pPr>
            <a:endParaRPr lang="pl-PL" altLang="pl-PL"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4818" name="Rectangle 2"/>
          <p:cNvSpPr>
            <a:spLocks noGrp="1" noChangeArrowheads="1"/>
          </p:cNvSpPr>
          <p:nvPr>
            <p:ph type="title"/>
          </p:nvPr>
        </p:nvSpPr>
        <p:spPr>
          <a:xfrm>
            <a:off x="684213" y="228600"/>
            <a:ext cx="7773987"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Creating first application</a:t>
            </a:r>
          </a:p>
        </p:txBody>
      </p:sp>
      <p:sp>
        <p:nvSpPr>
          <p:cNvPr id="34819" name="Text Box 3"/>
          <p:cNvSpPr txBox="1">
            <a:spLocks noChangeArrowheads="1"/>
          </p:cNvSpPr>
          <p:nvPr/>
        </p:nvSpPr>
        <p:spPr bwMode="auto">
          <a:xfrm>
            <a:off x="228600" y="1106488"/>
            <a:ext cx="8915400"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000"/>
              <a:t>1. Write following code:</a:t>
            </a:r>
          </a:p>
          <a:p>
            <a:pPr lvl="1">
              <a:spcBef>
                <a:spcPct val="50000"/>
              </a:spcBef>
            </a:pPr>
            <a:r>
              <a:rPr lang="pl-PL" altLang="pl-PL" sz="2000" i="1"/>
              <a:t>class HelloWorldApp {   </a:t>
            </a:r>
          </a:p>
          <a:p>
            <a:pPr lvl="1">
              <a:spcBef>
                <a:spcPct val="50000"/>
              </a:spcBef>
            </a:pPr>
            <a:r>
              <a:rPr lang="pl-PL" altLang="pl-PL" sz="2000" i="1"/>
              <a:t>  public static void main(String[] args) {       </a:t>
            </a:r>
          </a:p>
          <a:p>
            <a:pPr lvl="1">
              <a:spcBef>
                <a:spcPct val="50000"/>
              </a:spcBef>
            </a:pPr>
            <a:r>
              <a:rPr lang="pl-PL" altLang="pl-PL" sz="2000" i="1"/>
              <a:t>  System.out.println("Hello World!"); // Display "Hello World!"    </a:t>
            </a:r>
          </a:p>
          <a:p>
            <a:pPr lvl="1">
              <a:spcBef>
                <a:spcPct val="50000"/>
              </a:spcBef>
            </a:pPr>
            <a:r>
              <a:rPr lang="pl-PL" altLang="pl-PL" sz="2000" i="1"/>
              <a:t> } } </a:t>
            </a:r>
          </a:p>
          <a:p>
            <a:pPr>
              <a:spcBef>
                <a:spcPct val="50000"/>
              </a:spcBef>
            </a:pPr>
            <a:r>
              <a:rPr lang="pl-PL" altLang="pl-PL" sz="2000"/>
              <a:t>2. Compile it:</a:t>
            </a:r>
          </a:p>
          <a:p>
            <a:pPr>
              <a:spcBef>
                <a:spcPct val="50000"/>
              </a:spcBef>
            </a:pPr>
            <a:r>
              <a:rPr lang="pl-PL" altLang="pl-PL" sz="2000" i="1"/>
              <a:t>	javac HelloWorldApp.java</a:t>
            </a:r>
            <a:r>
              <a:rPr lang="pl-PL" altLang="pl-PL" sz="2000"/>
              <a:t>  </a:t>
            </a:r>
          </a:p>
          <a:p>
            <a:pPr>
              <a:spcBef>
                <a:spcPct val="50000"/>
              </a:spcBef>
            </a:pPr>
            <a:r>
              <a:rPr lang="pl-PL" altLang="pl-PL" sz="2000"/>
              <a:t>3. Run the program:</a:t>
            </a:r>
          </a:p>
          <a:p>
            <a:pPr>
              <a:spcBef>
                <a:spcPct val="50000"/>
              </a:spcBef>
            </a:pPr>
            <a:r>
              <a:rPr lang="pl-PL" altLang="pl-PL" sz="2000" i="1"/>
              <a:t>	java HelloWorldApp </a:t>
            </a:r>
            <a:r>
              <a:rPr lang="pl-PL" altLang="pl-PL" sz="2000" i="1">
                <a:latin typeface="Times New Roman" panose="02020603050405020304" pitchFamily="18" charset="0"/>
              </a:rPr>
              <a:t> </a:t>
            </a:r>
          </a:p>
          <a:p>
            <a:pPr>
              <a:spcBef>
                <a:spcPct val="50000"/>
              </a:spcBef>
            </a:pPr>
            <a:endParaRPr lang="pl-PL" altLang="pl-PL" sz="2000" i="1">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5842" name="Rectangle 2"/>
          <p:cNvSpPr>
            <a:spLocks noGrp="1" noChangeArrowheads="1"/>
          </p:cNvSpPr>
          <p:nvPr>
            <p:ph type="title"/>
          </p:nvPr>
        </p:nvSpPr>
        <p:spPr>
          <a:xfrm>
            <a:off x="684213" y="228600"/>
            <a:ext cx="7773987"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Creating first applet</a:t>
            </a:r>
          </a:p>
        </p:txBody>
      </p:sp>
      <p:sp>
        <p:nvSpPr>
          <p:cNvPr id="35843" name="Text Box 3"/>
          <p:cNvSpPr txBox="1">
            <a:spLocks noChangeArrowheads="1"/>
          </p:cNvSpPr>
          <p:nvPr/>
        </p:nvSpPr>
        <p:spPr bwMode="auto">
          <a:xfrm>
            <a:off x="228600" y="1447800"/>
            <a:ext cx="89154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arabicPeriod"/>
            </a:pPr>
            <a:r>
              <a:rPr lang="pl-PL" altLang="pl-PL" sz="2400"/>
              <a:t>Write following code:</a:t>
            </a:r>
          </a:p>
          <a:p>
            <a:pPr eaLnBrk="1" hangingPunct="1">
              <a:spcBef>
                <a:spcPct val="50000"/>
              </a:spcBef>
              <a:buFontTx/>
              <a:buAutoNum type="arabicPeriod"/>
            </a:pPr>
            <a:endParaRPr lang="pl-PL" altLang="pl-PL" sz="2400"/>
          </a:p>
          <a:p>
            <a:pPr lvl="1" eaLnBrk="1" hangingPunct="1">
              <a:spcBef>
                <a:spcPct val="50000"/>
              </a:spcBef>
            </a:pPr>
            <a:r>
              <a:rPr lang="pl-PL" altLang="pl-PL" sz="2400" i="1"/>
              <a:t>import java.applet.*; </a:t>
            </a:r>
          </a:p>
          <a:p>
            <a:pPr lvl="1" eaLnBrk="1" hangingPunct="1">
              <a:spcBef>
                <a:spcPct val="50000"/>
              </a:spcBef>
            </a:pPr>
            <a:r>
              <a:rPr lang="pl-PL" altLang="pl-PL" sz="2400" i="1"/>
              <a:t>import java.awt.*; </a:t>
            </a:r>
          </a:p>
          <a:p>
            <a:pPr lvl="1" eaLnBrk="1" hangingPunct="1">
              <a:spcBef>
                <a:spcPct val="50000"/>
              </a:spcBef>
            </a:pPr>
            <a:r>
              <a:rPr lang="pl-PL" altLang="pl-PL" sz="2400" i="1"/>
              <a:t>public class HelloWorld extends Applet { </a:t>
            </a:r>
          </a:p>
          <a:p>
            <a:pPr lvl="1" eaLnBrk="1" hangingPunct="1">
              <a:spcBef>
                <a:spcPct val="50000"/>
              </a:spcBef>
            </a:pPr>
            <a:r>
              <a:rPr lang="pl-PL" altLang="pl-PL" sz="2400" i="1"/>
              <a:t>public void paint(Graphics g) { </a:t>
            </a:r>
          </a:p>
          <a:p>
            <a:pPr lvl="1" eaLnBrk="1" hangingPunct="1">
              <a:spcBef>
                <a:spcPct val="50000"/>
              </a:spcBef>
            </a:pPr>
            <a:r>
              <a:rPr lang="pl-PL" altLang="pl-PL" sz="2400" i="1"/>
              <a:t>g.drawString("Hello world!", 50, 25); // Display "Hello world!" </a:t>
            </a:r>
          </a:p>
          <a:p>
            <a:pPr lvl="1" eaLnBrk="1" hangingPunct="1">
              <a:spcBef>
                <a:spcPct val="50000"/>
              </a:spcBef>
            </a:pPr>
            <a:r>
              <a:rPr lang="pl-PL" altLang="pl-PL" sz="2400" i="1"/>
              <a:t>} }</a:t>
            </a:r>
            <a:endParaRPr lang="pl-PL" altLang="pl-PL" sz="2400" i="1">
              <a:latin typeface="Times New Roman" panose="02020603050405020304" pitchFamily="18" charset="0"/>
            </a:endParaRPr>
          </a:p>
          <a:p>
            <a:pPr eaLnBrk="1" hangingPunct="1">
              <a:spcBef>
                <a:spcPct val="50000"/>
              </a:spcBef>
            </a:pPr>
            <a:endParaRPr lang="pl-PL" altLang="pl-PL" sz="2400" i="1">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6866" name="Rectangle 2"/>
          <p:cNvSpPr>
            <a:spLocks noGrp="1" noChangeArrowheads="1"/>
          </p:cNvSpPr>
          <p:nvPr>
            <p:ph type="title"/>
          </p:nvPr>
        </p:nvSpPr>
        <p:spPr>
          <a:xfrm>
            <a:off x="755650" y="228600"/>
            <a:ext cx="77025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Creating first applet (2)</a:t>
            </a:r>
          </a:p>
        </p:txBody>
      </p:sp>
      <p:sp>
        <p:nvSpPr>
          <p:cNvPr id="36867" name="Text Box 3"/>
          <p:cNvSpPr txBox="1">
            <a:spLocks noChangeArrowheads="1"/>
          </p:cNvSpPr>
          <p:nvPr/>
        </p:nvSpPr>
        <p:spPr bwMode="auto">
          <a:xfrm>
            <a:off x="0" y="1143000"/>
            <a:ext cx="91440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400"/>
              <a:t>2. Write HTML file (HelloWorld.html):</a:t>
            </a:r>
          </a:p>
          <a:p>
            <a:pPr lvl="1">
              <a:spcBef>
                <a:spcPct val="50000"/>
              </a:spcBef>
            </a:pPr>
            <a:r>
              <a:rPr lang="pl-PL" altLang="pl-PL" sz="2400" i="1"/>
              <a:t>&lt;HTML&gt; </a:t>
            </a:r>
          </a:p>
          <a:p>
            <a:pPr lvl="1">
              <a:spcBef>
                <a:spcPct val="50000"/>
              </a:spcBef>
            </a:pPr>
            <a:r>
              <a:rPr lang="pl-PL" altLang="pl-PL" sz="2400" i="1"/>
              <a:t>&lt;HEAD&gt; &lt;TITLE&gt;The Hello World Applet&lt;/TITLE&gt; &lt;/HEAD&gt; &lt;BODY&gt; </a:t>
            </a:r>
          </a:p>
          <a:p>
            <a:pPr lvl="1">
              <a:spcBef>
                <a:spcPct val="50000"/>
              </a:spcBef>
            </a:pPr>
            <a:r>
              <a:rPr lang="pl-PL" altLang="pl-PL" sz="2400" i="1"/>
              <a:t>&lt;APPLET CODE="HelloWorld.class" WIDTH=150 HEIGHT=25&gt; &lt;/APPLET&gt; &lt;/BODY&gt; &lt;/HTML&gt;  </a:t>
            </a:r>
          </a:p>
        </p:txBody>
      </p:sp>
      <p:pic>
        <p:nvPicPr>
          <p:cNvPr id="36868" name="Picture 4" descr="applet_uni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3954463"/>
            <a:ext cx="2754312" cy="2146300"/>
          </a:xfrm>
          <a:prstGeom prst="rect">
            <a:avLst/>
          </a:prstGeom>
          <a:noFill/>
          <a:extLst>
            <a:ext uri="{909E8E84-426E-40DD-AFC4-6F175D3DCCD1}">
              <a14:hiddenFill xmlns:a14="http://schemas.microsoft.com/office/drawing/2010/main">
                <a:solidFill>
                  <a:srgbClr val="FFFFFF"/>
                </a:solidFill>
              </a14:hiddenFill>
            </a:ext>
          </a:extLst>
        </p:spPr>
      </p:pic>
      <p:sp>
        <p:nvSpPr>
          <p:cNvPr id="36869" name="Text Box 5"/>
          <p:cNvSpPr txBox="1">
            <a:spLocks noChangeArrowheads="1"/>
          </p:cNvSpPr>
          <p:nvPr/>
        </p:nvSpPr>
        <p:spPr bwMode="auto">
          <a:xfrm>
            <a:off x="0" y="3962400"/>
            <a:ext cx="5410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400"/>
              <a:t>3. Compile the source file:</a:t>
            </a:r>
          </a:p>
          <a:p>
            <a:pPr>
              <a:spcBef>
                <a:spcPct val="50000"/>
              </a:spcBef>
            </a:pPr>
            <a:r>
              <a:rPr lang="pl-PL" altLang="pl-PL" sz="2400"/>
              <a:t>	</a:t>
            </a:r>
            <a:r>
              <a:rPr lang="pl-PL" altLang="pl-PL" sz="2400" i="1"/>
              <a:t>javac HelloWorld.java </a:t>
            </a:r>
          </a:p>
          <a:p>
            <a:pPr>
              <a:spcBef>
                <a:spcPct val="50000"/>
              </a:spcBef>
            </a:pPr>
            <a:r>
              <a:rPr lang="pl-PL" altLang="pl-PL" sz="2400"/>
              <a:t>4. Run the program:</a:t>
            </a:r>
          </a:p>
          <a:p>
            <a:pPr>
              <a:spcBef>
                <a:spcPct val="50000"/>
              </a:spcBef>
            </a:pPr>
            <a:r>
              <a:rPr lang="pl-PL" altLang="pl-PL" sz="2400"/>
              <a:t>	</a:t>
            </a:r>
            <a:r>
              <a:rPr lang="pl-PL" altLang="pl-PL" sz="2400" i="1"/>
              <a:t>appletviewer HelloWorld.html</a:t>
            </a:r>
          </a:p>
          <a:p>
            <a:pPr>
              <a:spcBef>
                <a:spcPct val="50000"/>
              </a:spcBef>
            </a:pPr>
            <a:endParaRPr lang="pl-PL" altLang="pl-PL" sz="2400">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7890" name="Rectangle 2"/>
          <p:cNvSpPr>
            <a:spLocks noGrp="1" noChangeArrowheads="1"/>
          </p:cNvSpPr>
          <p:nvPr>
            <p:ph type="title"/>
          </p:nvPr>
        </p:nvSpPr>
        <p:spPr>
          <a:xfrm>
            <a:off x="755650" y="228600"/>
            <a:ext cx="77025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Comments in Java Code</a:t>
            </a:r>
          </a:p>
        </p:txBody>
      </p:sp>
      <p:sp>
        <p:nvSpPr>
          <p:cNvPr id="37891" name="Text Box 3"/>
          <p:cNvSpPr txBox="1">
            <a:spLocks noChangeArrowheads="1"/>
          </p:cNvSpPr>
          <p:nvPr/>
        </p:nvSpPr>
        <p:spPr bwMode="auto">
          <a:xfrm>
            <a:off x="228600" y="1143000"/>
            <a:ext cx="8915400"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r>
              <a:rPr lang="pl-PL" altLang="pl-PL" sz="2000" b="1"/>
              <a:t>The Java language supports three kinds of comments:</a:t>
            </a:r>
            <a:r>
              <a:rPr lang="pl-PL" altLang="pl-PL" sz="2000"/>
              <a:t> </a:t>
            </a:r>
          </a:p>
          <a:p>
            <a:pPr lvl="1" eaLnBrk="1" hangingPunct="1">
              <a:spcBef>
                <a:spcPct val="50000"/>
              </a:spcBef>
            </a:pPr>
            <a:r>
              <a:rPr lang="pl-PL" altLang="pl-PL" sz="2000"/>
              <a:t>/* text */ </a:t>
            </a:r>
          </a:p>
          <a:p>
            <a:pPr lvl="1" eaLnBrk="1" hangingPunct="1">
              <a:spcBef>
                <a:spcPct val="50000"/>
              </a:spcBef>
            </a:pPr>
            <a:r>
              <a:rPr lang="pl-PL" altLang="pl-PL" sz="2000"/>
              <a:t>	The compiler ignores everything from /* to */. </a:t>
            </a:r>
          </a:p>
          <a:p>
            <a:pPr eaLnBrk="1" hangingPunct="1">
              <a:spcBef>
                <a:spcPct val="50000"/>
              </a:spcBef>
            </a:pPr>
            <a:r>
              <a:rPr lang="pl-PL" altLang="pl-PL" sz="2000"/>
              <a:t>/** documentation */ </a:t>
            </a:r>
          </a:p>
          <a:p>
            <a:pPr lvl="1" eaLnBrk="1" hangingPunct="1">
              <a:spcBef>
                <a:spcPct val="50000"/>
              </a:spcBef>
            </a:pPr>
            <a:r>
              <a:rPr lang="pl-PL" altLang="pl-PL" sz="2000"/>
              <a:t>	This indicates a documentation comment The compiler ignores this kind of comment, just like it ignores comments that use /* and */. The JDK javadoc tool uses doc comments when preparing automatically generated documentation. </a:t>
            </a:r>
          </a:p>
          <a:p>
            <a:pPr lvl="1" eaLnBrk="1" hangingPunct="1">
              <a:spcBef>
                <a:spcPct val="50000"/>
              </a:spcBef>
            </a:pPr>
            <a:r>
              <a:rPr lang="pl-PL" altLang="pl-PL" sz="2000"/>
              <a:t>// text </a:t>
            </a:r>
          </a:p>
          <a:p>
            <a:pPr lvl="1" eaLnBrk="1" hangingPunct="1">
              <a:spcBef>
                <a:spcPct val="50000"/>
              </a:spcBef>
            </a:pPr>
            <a:r>
              <a:rPr lang="pl-PL" altLang="pl-PL" sz="2000"/>
              <a:t>	The compiler ignores everything from // to the end of the line.</a:t>
            </a:r>
            <a:r>
              <a:rPr lang="pl-PL" altLang="pl-PL" sz="2000" i="1">
                <a:latin typeface="Times New Roman" panose="02020603050405020304" pitchFamily="18"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8914" name="Rectangle 2"/>
          <p:cNvSpPr>
            <a:spLocks noGrp="1" noChangeArrowheads="1"/>
          </p:cNvSpPr>
          <p:nvPr>
            <p:ph type="title"/>
          </p:nvPr>
        </p:nvSpPr>
        <p:spPr>
          <a:xfrm>
            <a:off x="755650" y="228600"/>
            <a:ext cx="77025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Defining a class</a:t>
            </a:r>
          </a:p>
        </p:txBody>
      </p:sp>
      <p:sp>
        <p:nvSpPr>
          <p:cNvPr id="38915" name="Text Box 3"/>
          <p:cNvSpPr txBox="1">
            <a:spLocks noChangeArrowheads="1"/>
          </p:cNvSpPr>
          <p:nvPr/>
        </p:nvSpPr>
        <p:spPr bwMode="auto">
          <a:xfrm>
            <a:off x="228600" y="1143000"/>
            <a:ext cx="89154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r>
              <a:rPr lang="pl-PL" altLang="pl-PL" sz="2400"/>
              <a:t> </a:t>
            </a:r>
          </a:p>
          <a:p>
            <a:pPr lvl="1" eaLnBrk="1" hangingPunct="1">
              <a:spcBef>
                <a:spcPct val="50000"/>
              </a:spcBef>
              <a:buFontTx/>
              <a:buChar char="•"/>
            </a:pPr>
            <a:r>
              <a:rPr lang="pl-PL" altLang="pl-PL" sz="2400"/>
              <a:t>Class (template)</a:t>
            </a:r>
          </a:p>
          <a:p>
            <a:pPr lvl="1" eaLnBrk="1" hangingPunct="1">
              <a:spcBef>
                <a:spcPct val="50000"/>
              </a:spcBef>
              <a:buFontTx/>
              <a:buChar char="•"/>
            </a:pPr>
            <a:r>
              <a:rPr lang="pl-PL" altLang="pl-PL" sz="2400"/>
              <a:t>Instanciation – creation of  an Object</a:t>
            </a:r>
          </a:p>
          <a:p>
            <a:pPr lvl="1" eaLnBrk="1" hangingPunct="1">
              <a:spcBef>
                <a:spcPct val="50000"/>
              </a:spcBef>
              <a:buFontTx/>
              <a:buChar char="•"/>
            </a:pPr>
            <a:r>
              <a:rPr lang="pl-PL" altLang="pl-PL" sz="2400"/>
              <a:t>Variables</a:t>
            </a:r>
          </a:p>
          <a:p>
            <a:pPr lvl="1" eaLnBrk="1" hangingPunct="1">
              <a:spcBef>
                <a:spcPct val="50000"/>
              </a:spcBef>
              <a:buFontTx/>
              <a:buChar char="•"/>
            </a:pPr>
            <a:r>
              <a:rPr lang="pl-PL" altLang="pl-PL" sz="2400"/>
              <a:t>Methods</a:t>
            </a:r>
          </a:p>
          <a:p>
            <a:pPr lvl="1" eaLnBrk="1" hangingPunct="1">
              <a:spcBef>
                <a:spcPct val="50000"/>
              </a:spcBef>
            </a:pPr>
            <a:endParaRPr lang="pl-PL" altLang="pl-PL" sz="2400" i="1">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21506" name="Rectangle 2"/>
          <p:cNvSpPr>
            <a:spLocks noGrp="1" noChangeArrowheads="1"/>
          </p:cNvSpPr>
          <p:nvPr>
            <p:ph type="title"/>
          </p:nvPr>
        </p:nvSpPr>
        <p:spPr>
          <a:xfrm>
            <a:off x="762000" y="228600"/>
            <a:ext cx="77724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Literature</a:t>
            </a:r>
          </a:p>
        </p:txBody>
      </p:sp>
      <p:sp>
        <p:nvSpPr>
          <p:cNvPr id="21507" name="Rectangle 3"/>
          <p:cNvSpPr>
            <a:spLocks noGrp="1" noChangeArrowheads="1"/>
          </p:cNvSpPr>
          <p:nvPr>
            <p:ph type="body" idx="1"/>
          </p:nvPr>
        </p:nvSpPr>
        <p:spPr>
          <a:xfrm>
            <a:off x="0" y="1219200"/>
            <a:ext cx="5410200" cy="5638800"/>
          </a:xfrm>
        </p:spPr>
        <p:txBody>
          <a:bodyPr/>
          <a:lstStyle/>
          <a:p>
            <a:pPr>
              <a:buFontTx/>
              <a:buNone/>
            </a:pPr>
            <a:r>
              <a:rPr lang="pl-PL" altLang="pl-PL" sz="1800" b="1" dirty="0" smtClean="0"/>
              <a:t>English-</a:t>
            </a:r>
            <a:r>
              <a:rPr lang="pl-PL" altLang="pl-PL" sz="1800" b="1" dirty="0" err="1" smtClean="0"/>
              <a:t>language</a:t>
            </a:r>
            <a:r>
              <a:rPr lang="pl-PL" altLang="pl-PL" sz="1800" b="1" dirty="0" smtClean="0"/>
              <a:t> </a:t>
            </a:r>
            <a:r>
              <a:rPr lang="pl-PL" altLang="pl-PL" sz="1800" b="1" dirty="0" err="1" smtClean="0"/>
              <a:t>sites</a:t>
            </a:r>
            <a:r>
              <a:rPr lang="pl-PL" altLang="pl-PL" sz="1800" b="1" dirty="0" smtClean="0"/>
              <a:t>:</a:t>
            </a:r>
          </a:p>
          <a:p>
            <a:r>
              <a:rPr lang="pl-PL" altLang="pl-PL" sz="1800" b="1" i="1" dirty="0" smtClean="0">
                <a:hlinkClick r:id="rId2"/>
              </a:rPr>
              <a:t>http://</a:t>
            </a:r>
            <a:r>
              <a:rPr lang="pl-PL" altLang="pl-PL" sz="1800" b="1" i="1" dirty="0" smtClean="0">
                <a:hlinkClick r:id="rId2"/>
              </a:rPr>
              <a:t>java.sun.com</a:t>
            </a:r>
            <a:r>
              <a:rPr lang="pl-PL" altLang="pl-PL" sz="1800" b="1" i="1" dirty="0" smtClean="0"/>
              <a:t> //</a:t>
            </a:r>
            <a:r>
              <a:rPr lang="pl-PL" altLang="pl-PL" sz="1800" b="1" i="1" dirty="0" err="1" smtClean="0"/>
              <a:t>still</a:t>
            </a:r>
            <a:r>
              <a:rPr lang="pl-PL" altLang="pl-PL" sz="1800" b="1" i="1" dirty="0" smtClean="0"/>
              <a:t> </a:t>
            </a:r>
            <a:r>
              <a:rPr lang="pl-PL" altLang="pl-PL" sz="1800" b="1" i="1" dirty="0" err="1" smtClean="0"/>
              <a:t>works</a:t>
            </a:r>
            <a:endParaRPr lang="pl-PL" altLang="pl-PL" sz="1800" b="1" i="1" dirty="0" smtClean="0"/>
          </a:p>
          <a:p>
            <a:r>
              <a:rPr lang="pl-PL" altLang="pl-PL" sz="1800" b="1" i="1" dirty="0">
                <a:cs typeface="Times New Roman" panose="02020603050405020304" pitchFamily="18" charset="0"/>
              </a:rPr>
              <a:t>http://www.javaworld.com</a:t>
            </a:r>
          </a:p>
          <a:p>
            <a:r>
              <a:rPr lang="pl-PL" altLang="pl-PL" sz="1800" b="1" i="1" dirty="0">
                <a:cs typeface="Times New Roman" panose="02020603050405020304" pitchFamily="18" charset="0"/>
                <a:hlinkClick r:id="rId3"/>
              </a:rPr>
              <a:t>http://</a:t>
            </a:r>
            <a:r>
              <a:rPr lang="pl-PL" altLang="pl-PL" sz="1800" b="1" i="1" dirty="0" smtClean="0">
                <a:cs typeface="Times New Roman" panose="02020603050405020304" pitchFamily="18" charset="0"/>
                <a:hlinkClick r:id="rId3"/>
              </a:rPr>
              <a:t>www.javalobby.com</a:t>
            </a:r>
            <a:endParaRPr lang="pl-PL" altLang="pl-PL" sz="1800" b="1" i="1" dirty="0" smtClean="0">
              <a:cs typeface="Times New Roman" panose="02020603050405020304" pitchFamily="18" charset="0"/>
            </a:endParaRPr>
          </a:p>
          <a:p>
            <a:pPr marL="0" indent="0">
              <a:buNone/>
            </a:pPr>
            <a:endParaRPr lang="pl-PL" altLang="pl-PL" sz="1800" b="1" i="1" dirty="0" smtClean="0">
              <a:cs typeface="Times New Roman" panose="02020603050405020304" pitchFamily="18" charset="0"/>
            </a:endParaRPr>
          </a:p>
          <a:p>
            <a:pPr marL="0" indent="0">
              <a:buNone/>
            </a:pPr>
            <a:r>
              <a:rPr lang="pl-PL" altLang="pl-PL" sz="1800" b="1" i="1" dirty="0">
                <a:cs typeface="Times New Roman" panose="02020603050405020304" pitchFamily="18" charset="0"/>
              </a:rPr>
              <a:t>… </a:t>
            </a:r>
            <a:r>
              <a:rPr lang="pl-PL" altLang="pl-PL" sz="1800" b="1" i="1" dirty="0" err="1">
                <a:cs typeface="Times New Roman" panose="02020603050405020304" pitchFamily="18" charset="0"/>
              </a:rPr>
              <a:t>Thousands</a:t>
            </a:r>
            <a:r>
              <a:rPr lang="pl-PL" altLang="pl-PL" sz="1800" b="1" i="1" dirty="0">
                <a:cs typeface="Times New Roman" panose="02020603050405020304" pitchFamily="18" charset="0"/>
              </a:rPr>
              <a:t> of </a:t>
            </a:r>
            <a:r>
              <a:rPr lang="pl-PL" altLang="pl-PL" sz="1800" b="1" i="1" dirty="0" err="1">
                <a:cs typeface="Times New Roman" panose="02020603050405020304" pitchFamily="18" charset="0"/>
              </a:rPr>
              <a:t>others</a:t>
            </a:r>
            <a:endParaRPr lang="pl-PL" altLang="pl-PL" sz="1800" b="1" i="1" dirty="0">
              <a:cs typeface="Times New Roman" panose="02020603050405020304" pitchFamily="18" charset="0"/>
            </a:endParaRPr>
          </a:p>
          <a:p>
            <a:pPr marL="0" indent="0">
              <a:buNone/>
            </a:pPr>
            <a:endParaRPr lang="pl-PL" altLang="pl-PL" sz="1800" b="1" i="1" dirty="0" smtClean="0">
              <a:cs typeface="Times New Roman" panose="02020603050405020304" pitchFamily="18" charset="0"/>
            </a:endParaRPr>
          </a:p>
          <a:p>
            <a:pPr marL="0" indent="0">
              <a:buNone/>
            </a:pPr>
            <a:endParaRPr lang="pl-PL" altLang="pl-PL" sz="1800" b="1" i="1" dirty="0">
              <a:cs typeface="Times New Roman" panose="02020603050405020304" pitchFamily="18" charset="0"/>
            </a:endParaRPr>
          </a:p>
          <a:p>
            <a:pPr marL="0" indent="0">
              <a:buNone/>
            </a:pPr>
            <a:r>
              <a:rPr lang="pl-PL" altLang="pl-PL" sz="1800" b="1" dirty="0" err="1" smtClean="0"/>
              <a:t>Polish-language</a:t>
            </a:r>
            <a:r>
              <a:rPr lang="pl-PL" altLang="pl-PL" sz="1800" b="1" dirty="0" smtClean="0"/>
              <a:t> </a:t>
            </a:r>
            <a:r>
              <a:rPr lang="pl-PL" altLang="pl-PL" sz="1800" b="1" dirty="0" err="1" smtClean="0"/>
              <a:t>sites</a:t>
            </a:r>
            <a:r>
              <a:rPr lang="pl-PL" altLang="pl-PL" sz="1800" b="1" dirty="0" smtClean="0"/>
              <a:t>:</a:t>
            </a:r>
          </a:p>
          <a:p>
            <a:r>
              <a:rPr lang="pl-PL" altLang="pl-PL" sz="1800" b="1" i="1" dirty="0" smtClean="0">
                <a:cs typeface="Times New Roman" panose="02020603050405020304" pitchFamily="18" charset="0"/>
              </a:rPr>
              <a:t>http://www.java.pl</a:t>
            </a:r>
            <a:endParaRPr lang="pl-PL" altLang="pl-PL" sz="1800" b="1" dirty="0" smtClean="0">
              <a:cs typeface="Times New Roman" panose="02020603050405020304" pitchFamily="18" charset="0"/>
            </a:endParaRPr>
          </a:p>
          <a:p>
            <a:r>
              <a:rPr lang="pl-PL" altLang="pl-PL" sz="1800" b="1" i="1" dirty="0">
                <a:cs typeface="Times New Roman" panose="02020603050405020304" pitchFamily="18" charset="0"/>
                <a:hlinkClick r:id="rId4"/>
              </a:rPr>
              <a:t>http://</a:t>
            </a:r>
            <a:r>
              <a:rPr lang="pl-PL" altLang="pl-PL" sz="1800" b="1" i="1" dirty="0" smtClean="0">
                <a:cs typeface="Times New Roman" panose="02020603050405020304" pitchFamily="18" charset="0"/>
                <a:hlinkClick r:id="rId4"/>
              </a:rPr>
              <a:t>www.jdn.pl</a:t>
            </a:r>
            <a:endParaRPr lang="pl-PL" altLang="pl-PL" sz="1800" b="1" i="1" dirty="0" smtClean="0">
              <a:cs typeface="Times New Roman" panose="02020603050405020304" pitchFamily="18" charset="0"/>
            </a:endParaRPr>
          </a:p>
          <a:p>
            <a:endParaRPr lang="pl-PL" altLang="pl-PL" sz="1800" b="1" i="1" dirty="0">
              <a:cs typeface="Times New Roman" panose="02020603050405020304" pitchFamily="18" charset="0"/>
            </a:endParaRPr>
          </a:p>
          <a:p>
            <a:endParaRPr lang="pl-PL" altLang="pl-PL" sz="1800" b="1" i="1" dirty="0" smtClean="0">
              <a:cs typeface="Times New Roman" panose="02020603050405020304" pitchFamily="18" charset="0"/>
            </a:endParaRPr>
          </a:p>
          <a:p>
            <a:pPr marL="0" indent="0">
              <a:buNone/>
            </a:pPr>
            <a:endParaRPr lang="pl-PL" altLang="pl-PL" sz="1800" b="1" i="1" dirty="0">
              <a:cs typeface="Times New Roman" panose="02020603050405020304" pitchFamily="18" charset="0"/>
            </a:endParaRPr>
          </a:p>
        </p:txBody>
      </p:sp>
      <p:sp>
        <p:nvSpPr>
          <p:cNvPr id="21508" name="Rectangle 4"/>
          <p:cNvSpPr>
            <a:spLocks noChangeArrowheads="1"/>
          </p:cNvSpPr>
          <p:nvPr/>
        </p:nvSpPr>
        <p:spPr bwMode="auto">
          <a:xfrm>
            <a:off x="3932380" y="1268760"/>
            <a:ext cx="449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buSzPct val="85000"/>
            </a:pPr>
            <a:r>
              <a:rPr lang="pl-PL" altLang="pl-PL" b="1" dirty="0" err="1"/>
              <a:t>Books</a:t>
            </a:r>
            <a:r>
              <a:rPr lang="pl-PL" altLang="pl-PL" b="1" dirty="0"/>
              <a:t>:</a:t>
            </a:r>
          </a:p>
          <a:p>
            <a:pPr eaLnBrk="1" hangingPunct="1">
              <a:lnSpc>
                <a:spcPct val="90000"/>
              </a:lnSpc>
              <a:spcBef>
                <a:spcPct val="20000"/>
              </a:spcBef>
              <a:buSzPct val="85000"/>
            </a:pPr>
            <a:r>
              <a:rPr lang="pl-PL" altLang="pl-PL" b="1" i="1" dirty="0"/>
              <a:t>„</a:t>
            </a:r>
            <a:r>
              <a:rPr lang="pl-PL" altLang="pl-PL" b="1" i="1" dirty="0" err="1"/>
              <a:t>Thinking</a:t>
            </a:r>
            <a:r>
              <a:rPr lang="pl-PL" altLang="pl-PL" b="1" i="1" dirty="0"/>
              <a:t> in Java” </a:t>
            </a:r>
            <a:r>
              <a:rPr lang="pl-PL" altLang="pl-PL" b="1" i="1" dirty="0" smtClean="0"/>
              <a:t> Bruce </a:t>
            </a:r>
            <a:r>
              <a:rPr lang="pl-PL" altLang="pl-PL" b="1" i="1" dirty="0" err="1"/>
              <a:t>Eckel</a:t>
            </a:r>
            <a:r>
              <a:rPr lang="pl-PL" altLang="pl-PL" b="1" i="1" dirty="0"/>
              <a:t> </a:t>
            </a:r>
          </a:p>
          <a:p>
            <a:pPr eaLnBrk="1" hangingPunct="1">
              <a:lnSpc>
                <a:spcPct val="90000"/>
              </a:lnSpc>
              <a:spcBef>
                <a:spcPct val="20000"/>
              </a:spcBef>
              <a:buSzPct val="85000"/>
            </a:pPr>
            <a:r>
              <a:rPr lang="pl-PL" altLang="pl-PL" b="1" i="1" dirty="0"/>
              <a:t>English </a:t>
            </a:r>
            <a:r>
              <a:rPr lang="pl-PL" altLang="pl-PL" b="1" i="1" dirty="0" err="1"/>
              <a:t>edition</a:t>
            </a:r>
            <a:r>
              <a:rPr lang="pl-PL" altLang="pl-PL" b="1" i="1" dirty="0"/>
              <a:t>:</a:t>
            </a:r>
          </a:p>
          <a:p>
            <a:pPr eaLnBrk="1" hangingPunct="1">
              <a:lnSpc>
                <a:spcPct val="90000"/>
              </a:lnSpc>
              <a:spcBef>
                <a:spcPct val="20000"/>
              </a:spcBef>
              <a:buSzPct val="85000"/>
            </a:pPr>
            <a:r>
              <a:rPr lang="pl-PL" altLang="pl-PL" b="1" i="1" dirty="0">
                <a:hlinkClick r:id="rId5"/>
              </a:rPr>
              <a:t>http://www.bruceeckel.com</a:t>
            </a:r>
            <a:endParaRPr lang="pl-PL" altLang="pl-PL" b="1" i="1" dirty="0"/>
          </a:p>
          <a:p>
            <a:pPr eaLnBrk="1" hangingPunct="1">
              <a:lnSpc>
                <a:spcPct val="90000"/>
              </a:lnSpc>
              <a:spcBef>
                <a:spcPct val="20000"/>
              </a:spcBef>
              <a:buSzPct val="85000"/>
            </a:pPr>
            <a:r>
              <a:rPr lang="pl-PL" altLang="pl-PL" b="1" i="1" dirty="0"/>
              <a:t>(</a:t>
            </a:r>
            <a:r>
              <a:rPr lang="pl-PL" altLang="pl-PL" b="1" i="1" dirty="0" err="1"/>
              <a:t>older</a:t>
            </a:r>
            <a:r>
              <a:rPr lang="pl-PL" altLang="pl-PL" b="1" i="1" dirty="0"/>
              <a:t> </a:t>
            </a:r>
            <a:r>
              <a:rPr lang="pl-PL" altLang="pl-PL" b="1" i="1" dirty="0" err="1"/>
              <a:t>free</a:t>
            </a:r>
            <a:r>
              <a:rPr lang="pl-PL" altLang="pl-PL" b="1" i="1" dirty="0"/>
              <a:t>, </a:t>
            </a:r>
            <a:r>
              <a:rPr lang="pl-PL" altLang="pl-PL" b="1" i="1" dirty="0" err="1"/>
              <a:t>newest</a:t>
            </a:r>
            <a:r>
              <a:rPr lang="pl-PL" altLang="pl-PL" b="1" i="1" dirty="0"/>
              <a:t> </a:t>
            </a:r>
            <a:r>
              <a:rPr lang="pl-PL" altLang="pl-PL" b="1" i="1" dirty="0" err="1"/>
              <a:t>payable</a:t>
            </a:r>
            <a:r>
              <a:rPr lang="pl-PL" altLang="pl-PL" b="1" i="1" dirty="0"/>
              <a:t>)</a:t>
            </a:r>
          </a:p>
          <a:p>
            <a:pPr eaLnBrk="1" hangingPunct="1">
              <a:lnSpc>
                <a:spcPct val="90000"/>
              </a:lnSpc>
              <a:spcBef>
                <a:spcPct val="20000"/>
              </a:spcBef>
              <a:buSzPct val="85000"/>
            </a:pPr>
            <a:r>
              <a:rPr lang="pl-PL" altLang="pl-PL" b="1" i="1" dirty="0" err="1"/>
              <a:t>Polish</a:t>
            </a:r>
            <a:r>
              <a:rPr lang="pl-PL" altLang="pl-PL" b="1" i="1" dirty="0"/>
              <a:t> Edition:</a:t>
            </a:r>
          </a:p>
          <a:p>
            <a:pPr eaLnBrk="1" hangingPunct="1">
              <a:lnSpc>
                <a:spcPct val="90000"/>
              </a:lnSpc>
              <a:spcBef>
                <a:spcPct val="20000"/>
              </a:spcBef>
              <a:buSzPct val="85000"/>
            </a:pPr>
            <a:r>
              <a:rPr lang="pl-PL" altLang="pl-PL" b="1" i="1" dirty="0">
                <a:hlinkClick r:id="rId6"/>
              </a:rPr>
              <a:t>http://www.helion.pl</a:t>
            </a:r>
            <a:r>
              <a:rPr lang="pl-PL" altLang="pl-PL" b="1" i="1" dirty="0"/>
              <a:t> </a:t>
            </a:r>
          </a:p>
          <a:p>
            <a:pPr eaLnBrk="1" hangingPunct="1">
              <a:lnSpc>
                <a:spcPct val="90000"/>
              </a:lnSpc>
              <a:spcBef>
                <a:spcPct val="20000"/>
              </a:spcBef>
              <a:buSzPct val="85000"/>
            </a:pPr>
            <a:endParaRPr lang="pl-PL" altLang="pl-PL" b="1" i="1" dirty="0"/>
          </a:p>
          <a:p>
            <a:pPr eaLnBrk="1" hangingPunct="1">
              <a:lnSpc>
                <a:spcPct val="90000"/>
              </a:lnSpc>
              <a:spcBef>
                <a:spcPct val="20000"/>
              </a:spcBef>
              <a:buSzPct val="85000"/>
              <a:buFont typeface="Arial" panose="020B0604020202020204" pitchFamily="34" charset="0"/>
              <a:buChar char="•"/>
            </a:pPr>
            <a:r>
              <a:rPr lang="pl-PL" altLang="pl-PL" b="1" i="1" dirty="0" err="1"/>
              <a:t>Core</a:t>
            </a:r>
            <a:r>
              <a:rPr lang="pl-PL" altLang="pl-PL" b="1" i="1" dirty="0"/>
              <a:t> Java, Volume I - Fundamentals (9th </a:t>
            </a:r>
            <a:r>
              <a:rPr lang="pl-PL" altLang="pl-PL" b="1" i="1" dirty="0" err="1"/>
              <a:t>edition</a:t>
            </a:r>
            <a:r>
              <a:rPr lang="pl-PL" altLang="pl-PL" b="1" i="1" dirty="0"/>
              <a:t>) by </a:t>
            </a:r>
            <a:r>
              <a:rPr lang="pl-PL" altLang="pl-PL" b="1" i="1" dirty="0" err="1"/>
              <a:t>Cay</a:t>
            </a:r>
            <a:r>
              <a:rPr lang="pl-PL" altLang="pl-PL" b="1" i="1" dirty="0"/>
              <a:t> Horstmann and Gary </a:t>
            </a:r>
            <a:r>
              <a:rPr lang="pl-PL" altLang="pl-PL" b="1" i="1" dirty="0" err="1"/>
              <a:t>Cornell</a:t>
            </a:r>
            <a:endParaRPr lang="pl-PL" altLang="pl-PL" b="1" i="1" dirty="0"/>
          </a:p>
          <a:p>
            <a:pPr eaLnBrk="1" hangingPunct="1">
              <a:lnSpc>
                <a:spcPct val="90000"/>
              </a:lnSpc>
              <a:spcBef>
                <a:spcPct val="20000"/>
              </a:spcBef>
              <a:buSzPct val="85000"/>
              <a:buFont typeface="Arial" panose="020B0604020202020204" pitchFamily="34" charset="0"/>
              <a:buChar char="•"/>
            </a:pPr>
            <a:r>
              <a:rPr lang="pl-PL" altLang="pl-PL" b="1" i="1" dirty="0"/>
              <a:t> "</a:t>
            </a:r>
            <a:r>
              <a:rPr lang="pl-PL" altLang="pl-PL" b="1" i="1" dirty="0" err="1"/>
              <a:t>Head</a:t>
            </a:r>
            <a:r>
              <a:rPr lang="pl-PL" altLang="pl-PL" b="1" i="1" dirty="0"/>
              <a:t> </a:t>
            </a:r>
            <a:r>
              <a:rPr lang="pl-PL" altLang="pl-PL" b="1" i="1" dirty="0" err="1"/>
              <a:t>first</a:t>
            </a:r>
            <a:r>
              <a:rPr lang="pl-PL" altLang="pl-PL" b="1" i="1" dirty="0"/>
              <a:t> Java" by </a:t>
            </a:r>
            <a:r>
              <a:rPr lang="pl-PL" altLang="pl-PL" b="1" i="1" dirty="0" err="1"/>
              <a:t>Kathy</a:t>
            </a:r>
            <a:r>
              <a:rPr lang="pl-PL" altLang="pl-PL" b="1" i="1" dirty="0"/>
              <a:t> Sierra and Bert Bates</a:t>
            </a:r>
          </a:p>
          <a:p>
            <a:pPr eaLnBrk="1" hangingPunct="1">
              <a:lnSpc>
                <a:spcPct val="90000"/>
              </a:lnSpc>
              <a:spcBef>
                <a:spcPct val="20000"/>
              </a:spcBef>
              <a:buSzPct val="85000"/>
              <a:buFont typeface="Arial" panose="020B0604020202020204" pitchFamily="34" charset="0"/>
              <a:buChar char="•"/>
            </a:pPr>
            <a:r>
              <a:rPr lang="pl-PL" altLang="pl-PL" b="1" i="1" dirty="0" smtClean="0"/>
              <a:t> </a:t>
            </a:r>
            <a:r>
              <a:rPr lang="pl-PL" altLang="pl-PL" b="1" i="1" dirty="0"/>
              <a:t>"</a:t>
            </a:r>
            <a:r>
              <a:rPr lang="pl-PL" altLang="pl-PL" b="1" i="1" dirty="0" err="1"/>
              <a:t>Core</a:t>
            </a:r>
            <a:r>
              <a:rPr lang="pl-PL" altLang="pl-PL" b="1" i="1" dirty="0"/>
              <a:t> Java, Volume II " Advanced </a:t>
            </a:r>
            <a:r>
              <a:rPr lang="pl-PL" altLang="pl-PL" b="1" i="1" dirty="0" err="1"/>
              <a:t>Features</a:t>
            </a:r>
            <a:r>
              <a:rPr lang="pl-PL" altLang="pl-PL" b="1" i="1" dirty="0"/>
              <a:t> (9th </a:t>
            </a:r>
            <a:r>
              <a:rPr lang="pl-PL" altLang="pl-PL" b="1" i="1" dirty="0" err="1"/>
              <a:t>edition</a:t>
            </a:r>
            <a:r>
              <a:rPr lang="pl-PL" altLang="pl-PL" b="1" i="1" dirty="0"/>
              <a:t>) by </a:t>
            </a:r>
            <a:r>
              <a:rPr lang="pl-PL" altLang="pl-PL" b="1" i="1" dirty="0" err="1"/>
              <a:t>Cay</a:t>
            </a:r>
            <a:r>
              <a:rPr lang="pl-PL" altLang="pl-PL" b="1" i="1" dirty="0"/>
              <a:t> Horstmann and Gary </a:t>
            </a:r>
            <a:r>
              <a:rPr lang="pl-PL" altLang="pl-PL" b="1" i="1" dirty="0" err="1"/>
              <a:t>Cornell</a:t>
            </a:r>
            <a:endParaRPr lang="pl-PL" altLang="pl-PL" b="1" i="1" dirty="0"/>
          </a:p>
          <a:p>
            <a:pPr eaLnBrk="1" hangingPunct="1">
              <a:lnSpc>
                <a:spcPct val="90000"/>
              </a:lnSpc>
              <a:spcBef>
                <a:spcPct val="20000"/>
              </a:spcBef>
              <a:buSzPct val="85000"/>
            </a:pPr>
            <a:endParaRPr lang="pl-PL" altLang="pl-PL" b="1" i="1" dirty="0"/>
          </a:p>
          <a:p>
            <a:pPr eaLnBrk="1" hangingPunct="1">
              <a:lnSpc>
                <a:spcPct val="90000"/>
              </a:lnSpc>
              <a:spcBef>
                <a:spcPct val="20000"/>
              </a:spcBef>
              <a:buSzPct val="85000"/>
            </a:pPr>
            <a:endParaRPr lang="pl-PL" altLang="pl-PL" b="1" i="1" dirty="0"/>
          </a:p>
        </p:txBody>
      </p:sp>
      <p:sp>
        <p:nvSpPr>
          <p:cNvPr id="21509" name="Line 5"/>
          <p:cNvSpPr>
            <a:spLocks noChangeShapeType="1"/>
          </p:cNvSpPr>
          <p:nvPr/>
        </p:nvSpPr>
        <p:spPr bwMode="auto">
          <a:xfrm>
            <a:off x="3923928" y="1524000"/>
            <a:ext cx="0" cy="457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39938" name="Rectangle 2"/>
          <p:cNvSpPr>
            <a:spLocks noGrp="1" noChangeArrowheads="1"/>
          </p:cNvSpPr>
          <p:nvPr>
            <p:ph type="title"/>
          </p:nvPr>
        </p:nvSpPr>
        <p:spPr>
          <a:xfrm>
            <a:off x="755650" y="228600"/>
            <a:ext cx="77025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The main method</a:t>
            </a:r>
          </a:p>
        </p:txBody>
      </p:sp>
      <p:sp>
        <p:nvSpPr>
          <p:cNvPr id="39939" name="Text Box 3"/>
          <p:cNvSpPr txBox="1">
            <a:spLocks noChangeArrowheads="1"/>
          </p:cNvSpPr>
          <p:nvPr/>
        </p:nvSpPr>
        <p:spPr bwMode="auto">
          <a:xfrm>
            <a:off x="228600" y="1143000"/>
            <a:ext cx="89154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r>
              <a:rPr lang="pl-PL" altLang="pl-PL" sz="2400" b="1"/>
              <a:t>public static void main(String[] args) </a:t>
            </a:r>
          </a:p>
          <a:p>
            <a:pPr lvl="1" eaLnBrk="1" hangingPunct="1">
              <a:spcBef>
                <a:spcPct val="50000"/>
              </a:spcBef>
              <a:buFontTx/>
              <a:buAutoNum type="arabicPeriod"/>
            </a:pPr>
            <a:endParaRPr lang="pl-PL" altLang="pl-PL" sz="2400"/>
          </a:p>
          <a:p>
            <a:pPr lvl="1" eaLnBrk="1" hangingPunct="1">
              <a:spcBef>
                <a:spcPct val="50000"/>
              </a:spcBef>
              <a:buFontTx/>
              <a:buAutoNum type="arabicPeriod"/>
            </a:pPr>
            <a:r>
              <a:rPr lang="pl-PL" altLang="pl-PL" sz="2400"/>
              <a:t>To launch an application is necessary to implement this method.</a:t>
            </a:r>
          </a:p>
          <a:p>
            <a:pPr lvl="1" eaLnBrk="1" hangingPunct="1">
              <a:spcBef>
                <a:spcPct val="50000"/>
              </a:spcBef>
            </a:pPr>
            <a:r>
              <a:rPr lang="pl-PL" altLang="pl-PL" sz="2400"/>
              <a:t>	If no, the similar error message is displayed by compiler:</a:t>
            </a:r>
          </a:p>
          <a:p>
            <a:pPr lvl="1" eaLnBrk="1" hangingPunct="1">
              <a:spcBef>
                <a:spcPct val="50000"/>
              </a:spcBef>
            </a:pPr>
            <a:r>
              <a:rPr lang="pl-PL" altLang="pl-PL" sz="2400"/>
              <a:t>	</a:t>
            </a:r>
            <a:r>
              <a:rPr lang="pl-PL" altLang="pl-PL" sz="2400" i="1"/>
              <a:t>In class NoMain: void main(String argv[]) is not defined </a:t>
            </a:r>
          </a:p>
          <a:p>
            <a:pPr lvl="1" eaLnBrk="1" hangingPunct="1">
              <a:spcBef>
                <a:spcPct val="50000"/>
              </a:spcBef>
            </a:pPr>
            <a:endParaRPr lang="pl-PL" altLang="pl-PL" sz="2400" i="1"/>
          </a:p>
          <a:p>
            <a:pPr lvl="1" eaLnBrk="1" hangingPunct="1">
              <a:spcBef>
                <a:spcPct val="50000"/>
              </a:spcBef>
            </a:pPr>
            <a:r>
              <a:rPr lang="pl-PL" altLang="pl-PL" sz="2400"/>
              <a:t>2. The main method accepts a single argument: an array of elements of type String.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0962" name="Rectangle 2"/>
          <p:cNvSpPr>
            <a:spLocks noGrp="1" noChangeArrowheads="1"/>
          </p:cNvSpPr>
          <p:nvPr>
            <p:ph type="title"/>
          </p:nvPr>
        </p:nvSpPr>
        <p:spPr>
          <a:xfrm>
            <a:off x="755650" y="-106363"/>
            <a:ext cx="7702550" cy="10144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Using an instance method or variable</a:t>
            </a:r>
          </a:p>
        </p:txBody>
      </p:sp>
      <p:sp>
        <p:nvSpPr>
          <p:cNvPr id="40963" name="Text Box 3"/>
          <p:cNvSpPr txBox="1">
            <a:spLocks noChangeArrowheads="1"/>
          </p:cNvSpPr>
          <p:nvPr/>
        </p:nvSpPr>
        <p:spPr bwMode="auto">
          <a:xfrm>
            <a:off x="228600" y="1600200"/>
            <a:ext cx="8915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spcBef>
                <a:spcPct val="50000"/>
              </a:spcBef>
            </a:pPr>
            <a:r>
              <a:rPr lang="pl-PL" altLang="pl-PL" sz="2400" b="1"/>
              <a:t>System.out.println(„HelloWorld”);</a:t>
            </a:r>
          </a:p>
          <a:p>
            <a:pPr lvl="1" eaLnBrk="1" hangingPunct="1">
              <a:spcBef>
                <a:spcPct val="50000"/>
              </a:spcBef>
            </a:pPr>
            <a:r>
              <a:rPr lang="pl-PL" altLang="pl-PL" sz="2400" b="1"/>
              <a:t>System</a:t>
            </a:r>
            <a:r>
              <a:rPr lang="pl-PL" altLang="pl-PL" sz="2400"/>
              <a:t> – class</a:t>
            </a:r>
          </a:p>
          <a:p>
            <a:pPr lvl="1" eaLnBrk="1" hangingPunct="1">
              <a:spcBef>
                <a:spcPct val="50000"/>
              </a:spcBef>
            </a:pPr>
            <a:r>
              <a:rPr lang="pl-PL" altLang="pl-PL" sz="2400" b="1"/>
              <a:t>System.out</a:t>
            </a:r>
            <a:r>
              <a:rPr lang="pl-PL" altLang="pl-PL" sz="2400"/>
              <a:t> – full name of variable out. When the </a:t>
            </a:r>
            <a:r>
              <a:rPr lang="pl-PL" altLang="pl-PL" sz="2400">
                <a:latin typeface="Arial Unicode MS" panose="020B0604020202020204" pitchFamily="34" charset="-128"/>
              </a:rPr>
              <a:t>System</a:t>
            </a:r>
            <a:r>
              <a:rPr lang="pl-PL" altLang="pl-PL" sz="2400"/>
              <a:t> class is loaded into the application, it instantiates </a:t>
            </a:r>
            <a:r>
              <a:rPr lang="pl-PL" altLang="pl-PL" sz="2400">
                <a:latin typeface="Arial Unicode MS" panose="020B0604020202020204" pitchFamily="34" charset="-128"/>
              </a:rPr>
              <a:t>PrintStream</a:t>
            </a:r>
            <a:r>
              <a:rPr lang="pl-PL" altLang="pl-PL" sz="2400"/>
              <a:t> and assigns the new </a:t>
            </a:r>
            <a:r>
              <a:rPr lang="pl-PL" altLang="pl-PL" sz="2400">
                <a:latin typeface="Arial Unicode MS" panose="020B0604020202020204" pitchFamily="34" charset="-128"/>
              </a:rPr>
              <a:t>PrintStream</a:t>
            </a:r>
            <a:r>
              <a:rPr lang="pl-PL" altLang="pl-PL" sz="2400"/>
              <a:t> object to the </a:t>
            </a:r>
            <a:r>
              <a:rPr lang="pl-PL" altLang="pl-PL" sz="2400">
                <a:latin typeface="Arial Unicode MS" panose="020B0604020202020204" pitchFamily="34" charset="-128"/>
              </a:rPr>
              <a:t>out</a:t>
            </a:r>
            <a:r>
              <a:rPr lang="pl-PL" altLang="pl-PL" sz="2400"/>
              <a:t> class variable</a:t>
            </a:r>
          </a:p>
          <a:p>
            <a:pPr lvl="1" eaLnBrk="1" hangingPunct="1">
              <a:spcBef>
                <a:spcPct val="50000"/>
              </a:spcBef>
            </a:pPr>
            <a:r>
              <a:rPr lang="pl-PL" altLang="pl-PL" sz="2400" b="1"/>
              <a:t>PrintStream</a:t>
            </a:r>
            <a:r>
              <a:rPr lang="pl-PL" altLang="pl-PL" sz="2400"/>
              <a:t> – type of object out. It has method: println(String);</a:t>
            </a:r>
          </a:p>
          <a:p>
            <a:pPr lvl="1" eaLnBrk="1" hangingPunct="1">
              <a:spcBef>
                <a:spcPct val="50000"/>
              </a:spcBef>
            </a:pPr>
            <a:r>
              <a:rPr lang="pl-PL" altLang="pl-PL" sz="24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1986" name="Rectangle 2"/>
          <p:cNvSpPr>
            <a:spLocks noGrp="1" noChangeArrowheads="1"/>
          </p:cNvSpPr>
          <p:nvPr>
            <p:ph type="title"/>
          </p:nvPr>
        </p:nvSpPr>
        <p:spPr>
          <a:xfrm>
            <a:off x="755650" y="0"/>
            <a:ext cx="7702550" cy="908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Importing classes and packages</a:t>
            </a:r>
          </a:p>
        </p:txBody>
      </p:sp>
      <p:sp>
        <p:nvSpPr>
          <p:cNvPr id="41987" name="Text Box 3"/>
          <p:cNvSpPr txBox="1">
            <a:spLocks noChangeArrowheads="1"/>
          </p:cNvSpPr>
          <p:nvPr/>
        </p:nvSpPr>
        <p:spPr bwMode="auto">
          <a:xfrm>
            <a:off x="228600" y="1600200"/>
            <a:ext cx="8915400"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r>
              <a:rPr lang="pl-PL" altLang="pl-PL" sz="2400" i="1"/>
              <a:t>1)</a:t>
            </a:r>
            <a:r>
              <a:rPr lang="pl-PL" altLang="pl-PL" sz="2400" b="1" i="1"/>
              <a:t> 	import java.applet.Applet; </a:t>
            </a:r>
          </a:p>
          <a:p>
            <a:pPr lvl="1" eaLnBrk="1" hangingPunct="1">
              <a:spcBef>
                <a:spcPct val="50000"/>
              </a:spcBef>
            </a:pPr>
            <a:r>
              <a:rPr lang="pl-PL" altLang="pl-PL" sz="2400" b="1" i="1"/>
              <a:t>	import java.awt.Graphics;</a:t>
            </a:r>
            <a:r>
              <a:rPr lang="pl-PL" altLang="pl-PL" sz="2400" i="1"/>
              <a:t> </a:t>
            </a:r>
          </a:p>
          <a:p>
            <a:pPr lvl="1" eaLnBrk="1" hangingPunct="1">
              <a:spcBef>
                <a:spcPct val="50000"/>
              </a:spcBef>
            </a:pPr>
            <a:r>
              <a:rPr lang="pl-PL" altLang="pl-PL" sz="2400" i="1"/>
              <a:t>	public class HelloWorld extends Applet {</a:t>
            </a:r>
          </a:p>
          <a:p>
            <a:pPr lvl="1" eaLnBrk="1" hangingPunct="1">
              <a:spcBef>
                <a:spcPct val="50000"/>
              </a:spcBef>
            </a:pPr>
            <a:r>
              <a:rPr lang="pl-PL" altLang="pl-PL" sz="2400" i="1"/>
              <a:t>	 public void paint(Graphics g) { g.drawString("Hello world!", 50, 25); } } </a:t>
            </a:r>
          </a:p>
          <a:p>
            <a:pPr lvl="1" eaLnBrk="1" hangingPunct="1">
              <a:spcBef>
                <a:spcPct val="50000"/>
              </a:spcBef>
            </a:pPr>
            <a:endParaRPr lang="pl-PL" altLang="pl-PL" sz="2400" i="1"/>
          </a:p>
          <a:p>
            <a:pPr lvl="1" eaLnBrk="1" hangingPunct="1">
              <a:spcBef>
                <a:spcPct val="50000"/>
              </a:spcBef>
              <a:buFontTx/>
              <a:buAutoNum type="arabicParenR" startAt="2"/>
            </a:pPr>
            <a:r>
              <a:rPr lang="pl-PL" altLang="pl-PL" sz="2400" i="1"/>
              <a:t>public class HelloWorld extends </a:t>
            </a:r>
            <a:r>
              <a:rPr lang="pl-PL" altLang="pl-PL" sz="2400" b="1" i="1"/>
              <a:t>java.applet.</a:t>
            </a:r>
            <a:r>
              <a:rPr lang="pl-PL" altLang="pl-PL" sz="2400" i="1"/>
              <a:t>Applet {</a:t>
            </a:r>
          </a:p>
          <a:p>
            <a:pPr lvl="1" eaLnBrk="1" hangingPunct="1">
              <a:spcBef>
                <a:spcPct val="50000"/>
              </a:spcBef>
            </a:pPr>
            <a:r>
              <a:rPr lang="pl-PL" altLang="pl-PL" sz="2400" i="1"/>
              <a:t>	 public void paint(</a:t>
            </a:r>
            <a:r>
              <a:rPr lang="pl-PL" altLang="pl-PL" sz="2400" b="1" i="1"/>
              <a:t>java.awt.</a:t>
            </a:r>
            <a:r>
              <a:rPr lang="pl-PL" altLang="pl-PL" sz="2400" i="1"/>
              <a:t>Graphics g) { g.drawString("Hello world!", 50, 25); } } </a:t>
            </a:r>
          </a:p>
          <a:p>
            <a:pPr lvl="1" eaLnBrk="1" hangingPunct="1">
              <a:spcBef>
                <a:spcPct val="50000"/>
              </a:spcBef>
            </a:pPr>
            <a:r>
              <a:rPr lang="pl-PL" altLang="pl-PL" sz="2400">
                <a:latin typeface="Arial Unicode MS" panose="020B0604020202020204" pitchFamily="34" charset="-128"/>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3010" name="Rectangle 2"/>
          <p:cNvSpPr>
            <a:spLocks noGrp="1" noChangeArrowheads="1"/>
          </p:cNvSpPr>
          <p:nvPr>
            <p:ph type="title"/>
          </p:nvPr>
        </p:nvSpPr>
        <p:spPr>
          <a:xfrm>
            <a:off x="827088" y="-106363"/>
            <a:ext cx="7631112" cy="10874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Importing classes and packages (2)</a:t>
            </a:r>
          </a:p>
        </p:txBody>
      </p:sp>
      <p:sp>
        <p:nvSpPr>
          <p:cNvPr id="43011" name="Text Box 3"/>
          <p:cNvSpPr txBox="1">
            <a:spLocks noChangeArrowheads="1"/>
          </p:cNvSpPr>
          <p:nvPr/>
        </p:nvSpPr>
        <p:spPr bwMode="auto">
          <a:xfrm>
            <a:off x="228600" y="1600200"/>
            <a:ext cx="89154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buFontTx/>
              <a:buChar char="•"/>
            </a:pPr>
            <a:r>
              <a:rPr lang="pl-PL" altLang="pl-PL" sz="2400" b="1"/>
              <a:t>Packages</a:t>
            </a:r>
            <a:r>
              <a:rPr lang="pl-PL" altLang="pl-PL" sz="2400"/>
              <a:t> are used to group classes, similar to the way libraries are used to group C functions. </a:t>
            </a:r>
          </a:p>
          <a:p>
            <a:pPr lvl="1" eaLnBrk="1" hangingPunct="1">
              <a:spcBef>
                <a:spcPct val="50000"/>
              </a:spcBef>
              <a:buFontTx/>
              <a:buChar char="•"/>
            </a:pPr>
            <a:r>
              <a:rPr lang="pl-PL" altLang="pl-PL" sz="2400"/>
              <a:t>Every class is in package</a:t>
            </a:r>
          </a:p>
          <a:p>
            <a:pPr lvl="1" eaLnBrk="1" hangingPunct="1">
              <a:spcBef>
                <a:spcPct val="50000"/>
              </a:spcBef>
              <a:buFontTx/>
              <a:buChar char="•"/>
            </a:pPr>
            <a:r>
              <a:rPr lang="pl-PL" altLang="pl-PL" sz="2400"/>
              <a:t>If the source code for a class doesn't have a </a:t>
            </a:r>
            <a:r>
              <a:rPr lang="pl-PL" altLang="pl-PL" sz="2400" b="1"/>
              <a:t>package</a:t>
            </a:r>
            <a:r>
              <a:rPr lang="pl-PL" altLang="pl-PL" sz="2400"/>
              <a:t> statement at the top, declaring the package the class is in, then the class is in the </a:t>
            </a:r>
            <a:r>
              <a:rPr lang="pl-PL" altLang="pl-PL" sz="2400" i="1"/>
              <a:t>default package</a:t>
            </a:r>
            <a:r>
              <a:rPr lang="pl-PL" altLang="pl-PL" sz="2400"/>
              <a:t>. </a:t>
            </a:r>
          </a:p>
          <a:p>
            <a:pPr lvl="1" eaLnBrk="1" hangingPunct="1">
              <a:spcBef>
                <a:spcPct val="50000"/>
              </a:spcBef>
              <a:buFontTx/>
              <a:buChar char="•"/>
            </a:pPr>
            <a:r>
              <a:rPr lang="pl-PL" altLang="pl-PL" sz="2400"/>
              <a:t>Within a package, all classes can refer to each other without prefixes. For example, the java.awt Component class refers to the java.awt Graphics class without any prefixes, without importing the Graphics class. </a:t>
            </a:r>
          </a:p>
          <a:p>
            <a:pPr lvl="1" eaLnBrk="1" hangingPunct="1">
              <a:spcBef>
                <a:spcPct val="50000"/>
              </a:spcBef>
            </a:pPr>
            <a:endParaRPr lang="pl-PL" altLang="pl-PL"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4034" name="Rectangle 2"/>
          <p:cNvSpPr>
            <a:spLocks noGrp="1" noChangeArrowheads="1"/>
          </p:cNvSpPr>
          <p:nvPr>
            <p:ph type="title"/>
          </p:nvPr>
        </p:nvSpPr>
        <p:spPr>
          <a:xfrm>
            <a:off x="827088" y="228600"/>
            <a:ext cx="8316912"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Common Compiler problem</a:t>
            </a:r>
          </a:p>
        </p:txBody>
      </p:sp>
      <p:sp>
        <p:nvSpPr>
          <p:cNvPr id="44035" name="Text Box 3"/>
          <p:cNvSpPr txBox="1">
            <a:spLocks noChangeArrowheads="1"/>
          </p:cNvSpPr>
          <p:nvPr/>
        </p:nvSpPr>
        <p:spPr bwMode="auto">
          <a:xfrm>
            <a:off x="228600" y="1600200"/>
            <a:ext cx="8915400" cy="377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Can't Locate the Compiler</a:t>
            </a:r>
            <a:r>
              <a:rPr lang="pl-PL" altLang="pl-PL" sz="2400"/>
              <a:t> </a:t>
            </a:r>
          </a:p>
          <a:p>
            <a:pPr eaLnBrk="1" hangingPunct="1">
              <a:spcBef>
                <a:spcPts val="500"/>
              </a:spcBef>
              <a:spcAft>
                <a:spcPts val="500"/>
              </a:spcAft>
            </a:pPr>
            <a:endParaRPr lang="pl-PL" altLang="pl-PL" sz="2400"/>
          </a:p>
          <a:p>
            <a:pPr eaLnBrk="1" hangingPunct="1">
              <a:spcBef>
                <a:spcPts val="500"/>
              </a:spcBef>
              <a:spcAft>
                <a:spcPts val="500"/>
              </a:spcAft>
            </a:pPr>
            <a:r>
              <a:rPr lang="pl-PL" altLang="pl-PL" sz="2400"/>
              <a:t>	</a:t>
            </a:r>
            <a:r>
              <a:rPr lang="pl-PL" altLang="pl-PL" sz="2400" i="1"/>
              <a:t>javac: Command not found</a:t>
            </a:r>
          </a:p>
          <a:p>
            <a:pPr eaLnBrk="1" hangingPunct="1">
              <a:spcBef>
                <a:spcPts val="500"/>
              </a:spcBef>
              <a:spcAft>
                <a:spcPts val="500"/>
              </a:spcAft>
            </a:pPr>
            <a:endParaRPr lang="pl-PL" altLang="pl-PL" sz="2400" i="1"/>
          </a:p>
          <a:p>
            <a:pPr eaLnBrk="1" hangingPunct="1">
              <a:spcBef>
                <a:spcPts val="500"/>
              </a:spcBef>
              <a:spcAft>
                <a:spcPts val="500"/>
              </a:spcAft>
            </a:pPr>
            <a:r>
              <a:rPr lang="pl-PL" altLang="pl-PL" sz="2400" b="1"/>
              <a:t>Solution:</a:t>
            </a:r>
            <a:endParaRPr lang="pl-PL" altLang="pl-PL" sz="2400"/>
          </a:p>
          <a:p>
            <a:pPr eaLnBrk="1" hangingPunct="1">
              <a:spcBef>
                <a:spcPts val="500"/>
              </a:spcBef>
              <a:spcAft>
                <a:spcPts val="500"/>
              </a:spcAft>
            </a:pPr>
            <a:r>
              <a:rPr lang="pl-PL" altLang="pl-PL" sz="2400"/>
              <a:t>	Modify your PATH environment variable so that it includes the directory where the Java compiler lives. </a:t>
            </a:r>
          </a:p>
          <a:p>
            <a:pPr eaLnBrk="1" hangingPunct="1">
              <a:spcBef>
                <a:spcPts val="500"/>
              </a:spcBef>
              <a:spcAft>
                <a:spcPts val="500"/>
              </a:spcAft>
            </a:pPr>
            <a:endParaRPr lang="pl-PL" altLang="pl-PL"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5058" name="Rectangle 2"/>
          <p:cNvSpPr>
            <a:spLocks noGrp="1" noChangeArrowheads="1"/>
          </p:cNvSpPr>
          <p:nvPr>
            <p:ph type="title"/>
          </p:nvPr>
        </p:nvSpPr>
        <p:spPr>
          <a:xfrm>
            <a:off x="827088" y="228600"/>
            <a:ext cx="8316912"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Common Interpreter problem</a:t>
            </a:r>
          </a:p>
        </p:txBody>
      </p:sp>
      <p:sp>
        <p:nvSpPr>
          <p:cNvPr id="45059" name="Text Box 3"/>
          <p:cNvSpPr txBox="1">
            <a:spLocks noChangeArrowheads="1"/>
          </p:cNvSpPr>
          <p:nvPr/>
        </p:nvSpPr>
        <p:spPr bwMode="auto">
          <a:xfrm>
            <a:off x="228600" y="1600200"/>
            <a:ext cx="8915400" cy="437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Can't Find Class</a:t>
            </a:r>
            <a:r>
              <a:rPr lang="pl-PL" altLang="pl-PL" sz="2400"/>
              <a:t> </a:t>
            </a:r>
          </a:p>
          <a:p>
            <a:pPr eaLnBrk="1" hangingPunct="1">
              <a:spcBef>
                <a:spcPts val="500"/>
              </a:spcBef>
              <a:spcAft>
                <a:spcPts val="500"/>
              </a:spcAft>
            </a:pPr>
            <a:endParaRPr lang="pl-PL" altLang="pl-PL" sz="2400"/>
          </a:p>
          <a:p>
            <a:pPr eaLnBrk="1" hangingPunct="1"/>
            <a:r>
              <a:rPr lang="pl-PL" altLang="pl-PL" sz="2400"/>
              <a:t>	</a:t>
            </a:r>
            <a:r>
              <a:rPr lang="pl-PL" altLang="pl-PL" sz="2400" i="1"/>
              <a:t>Can't find class HelloWorldApp.class</a:t>
            </a:r>
          </a:p>
          <a:p>
            <a:pPr eaLnBrk="1" hangingPunct="1"/>
            <a:endParaRPr lang="pl-PL" altLang="pl-PL" sz="2400" i="1"/>
          </a:p>
          <a:p>
            <a:pPr eaLnBrk="1" hangingPunct="1">
              <a:spcBef>
                <a:spcPts val="500"/>
              </a:spcBef>
              <a:spcAft>
                <a:spcPts val="500"/>
              </a:spcAft>
            </a:pPr>
            <a:r>
              <a:rPr lang="pl-PL" altLang="pl-PL" sz="2400" b="1"/>
              <a:t>Solution</a:t>
            </a:r>
            <a:r>
              <a:rPr lang="pl-PL" altLang="pl-PL" sz="2400"/>
              <a:t>: </a:t>
            </a:r>
          </a:p>
          <a:p>
            <a:pPr eaLnBrk="1" hangingPunct="1">
              <a:spcBef>
                <a:spcPts val="500"/>
              </a:spcBef>
              <a:spcAft>
                <a:spcPts val="500"/>
              </a:spcAft>
            </a:pPr>
            <a:endParaRPr lang="pl-PL" altLang="pl-PL" sz="2400"/>
          </a:p>
          <a:p>
            <a:pPr eaLnBrk="1" hangingPunct="1">
              <a:spcBef>
                <a:spcPts val="500"/>
              </a:spcBef>
              <a:spcAft>
                <a:spcPts val="500"/>
              </a:spcAft>
            </a:pPr>
            <a:r>
              <a:rPr lang="pl-PL" altLang="pl-PL" sz="2400"/>
              <a:t>	The argument to the Java interpreter is the </a:t>
            </a:r>
            <a:r>
              <a:rPr lang="pl-PL" altLang="pl-PL" sz="2400" i="1"/>
              <a:t>name of the class</a:t>
            </a:r>
            <a:r>
              <a:rPr lang="pl-PL" altLang="pl-PL" sz="2400"/>
              <a:t> that you want to use, </a:t>
            </a:r>
            <a:r>
              <a:rPr lang="pl-PL" altLang="pl-PL" sz="2400" b="1"/>
              <a:t>not the filename</a:t>
            </a:r>
            <a:r>
              <a:rPr lang="pl-PL" altLang="pl-PL" sz="2400"/>
              <a:t> (HelloWorldApp instead of HelloWorldApp.class)</a:t>
            </a: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6082" name="Rectangle 2"/>
          <p:cNvSpPr>
            <a:spLocks noGrp="1" noChangeArrowheads="1"/>
          </p:cNvSpPr>
          <p:nvPr>
            <p:ph type="title"/>
          </p:nvPr>
        </p:nvSpPr>
        <p:spPr>
          <a:xfrm>
            <a:off x="0" y="2800350"/>
            <a:ext cx="9144000" cy="968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pl-PL" altLang="pl-PL" sz="5400" smtClean="0"/>
              <a:t>Java language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7106" name="Rectangle 2"/>
          <p:cNvSpPr>
            <a:spLocks noGrp="1" noChangeArrowheads="1"/>
          </p:cNvSpPr>
          <p:nvPr>
            <p:ph type="title"/>
          </p:nvPr>
        </p:nvSpPr>
        <p:spPr>
          <a:xfrm>
            <a:off x="755650" y="-46038"/>
            <a:ext cx="8388350" cy="1027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z="1800" smtClean="0"/>
              <a:t>Object Oriented Programming (OOP) concepts</a:t>
            </a:r>
            <a:endParaRPr lang="pl-PL" altLang="pl-PL" smtClean="0"/>
          </a:p>
        </p:txBody>
      </p:sp>
      <p:sp>
        <p:nvSpPr>
          <p:cNvPr id="47107" name="Text Box 3"/>
          <p:cNvSpPr txBox="1">
            <a:spLocks noChangeArrowheads="1"/>
          </p:cNvSpPr>
          <p:nvPr/>
        </p:nvSpPr>
        <p:spPr bwMode="auto">
          <a:xfrm>
            <a:off x="228600" y="1600200"/>
            <a:ext cx="8915400" cy="223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a:t>An </a:t>
            </a:r>
            <a:r>
              <a:rPr lang="pl-PL" altLang="pl-PL" sz="2400" b="1"/>
              <a:t>object</a:t>
            </a:r>
            <a:r>
              <a:rPr lang="pl-PL" altLang="pl-PL" sz="2400"/>
              <a:t> is a software bundle of variables and related methods.</a:t>
            </a:r>
            <a:r>
              <a:rPr lang="pl-PL" altLang="pl-PL" sz="2400">
                <a:latin typeface="Times New Roman" panose="02020603050405020304" pitchFamily="18" charset="0"/>
              </a:rPr>
              <a:t> </a:t>
            </a: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a:p>
            <a:pPr eaLnBrk="1" hangingPunct="1"/>
            <a:r>
              <a:rPr lang="pl-PL" altLang="pl-PL" sz="2400"/>
              <a:t>	</a:t>
            </a:r>
          </a:p>
        </p:txBody>
      </p:sp>
      <p:sp>
        <p:nvSpPr>
          <p:cNvPr id="47108" name="Text Box 4"/>
          <p:cNvSpPr txBox="1">
            <a:spLocks noChangeArrowheads="1"/>
          </p:cNvSpPr>
          <p:nvPr/>
        </p:nvSpPr>
        <p:spPr bwMode="auto">
          <a:xfrm>
            <a:off x="228600" y="2438400"/>
            <a:ext cx="2971800"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500"/>
              </a:spcBef>
              <a:spcAft>
                <a:spcPts val="500"/>
              </a:spcAft>
            </a:pPr>
            <a:r>
              <a:rPr lang="pl-PL" altLang="pl-PL" sz="2400"/>
              <a:t>Visual representation of a software object:</a:t>
            </a:r>
            <a:r>
              <a:rPr lang="pl-PL" altLang="pl-PL" sz="2400">
                <a:latin typeface="Times New Roman" panose="02020603050405020304" pitchFamily="18" charset="0"/>
              </a:rPr>
              <a:t> </a:t>
            </a:r>
          </a:p>
          <a:p>
            <a:pPr>
              <a:spcBef>
                <a:spcPct val="50000"/>
              </a:spcBef>
            </a:pPr>
            <a:endParaRPr lang="pl-PL" altLang="pl-PL" sz="2400">
              <a:latin typeface="Times New Roman" panose="02020603050405020304" pitchFamily="18" charset="0"/>
            </a:endParaRPr>
          </a:p>
        </p:txBody>
      </p:sp>
      <p:sp>
        <p:nvSpPr>
          <p:cNvPr id="47109" name="Text Box 5"/>
          <p:cNvSpPr txBox="1">
            <a:spLocks noChangeArrowheads="1"/>
          </p:cNvSpPr>
          <p:nvPr/>
        </p:nvSpPr>
        <p:spPr bwMode="auto">
          <a:xfrm>
            <a:off x="5334000" y="2438400"/>
            <a:ext cx="2665413" cy="229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500"/>
              </a:spcBef>
              <a:spcAft>
                <a:spcPts val="500"/>
              </a:spcAft>
            </a:pPr>
            <a:r>
              <a:rPr lang="pl-PL" altLang="pl-PL" sz="2400"/>
              <a:t>Bicycle modeled as a software object:</a:t>
            </a:r>
          </a:p>
          <a:p>
            <a:pPr>
              <a:spcBef>
                <a:spcPts val="500"/>
              </a:spcBef>
              <a:spcAft>
                <a:spcPts val="500"/>
              </a:spcAft>
            </a:pPr>
            <a:endParaRPr lang="pl-PL" altLang="pl-PL" sz="2400"/>
          </a:p>
          <a:p>
            <a:pPr>
              <a:spcBef>
                <a:spcPct val="50000"/>
              </a:spcBef>
            </a:pPr>
            <a:endParaRPr lang="pl-PL" altLang="pl-PL" sz="2400">
              <a:latin typeface="Times New Roman" panose="02020603050405020304" pitchFamily="18" charset="0"/>
            </a:endParaRPr>
          </a:p>
        </p:txBody>
      </p:sp>
      <p:pic>
        <p:nvPicPr>
          <p:cNvPr id="47110" name="Picture 6" descr="con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0"/>
            <a:ext cx="4876800" cy="2046288"/>
          </a:xfrm>
          <a:prstGeom prst="rect">
            <a:avLst/>
          </a:prstGeom>
          <a:noFill/>
          <a:extLst>
            <a:ext uri="{909E8E84-426E-40DD-AFC4-6F175D3DCCD1}">
              <a14:hiddenFill xmlns:a14="http://schemas.microsoft.com/office/drawing/2010/main">
                <a:solidFill>
                  <a:srgbClr val="FFFFFF"/>
                </a:solidFill>
              </a14:hiddenFill>
            </a:ext>
          </a:extLst>
        </p:spPr>
      </p:pic>
      <p:pic>
        <p:nvPicPr>
          <p:cNvPr id="47111" name="Picture 7" descr="con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810000"/>
            <a:ext cx="3581400" cy="2071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8130"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OOP concepts (2)</a:t>
            </a:r>
          </a:p>
        </p:txBody>
      </p:sp>
      <p:sp>
        <p:nvSpPr>
          <p:cNvPr id="48131" name="Text Box 3"/>
          <p:cNvSpPr txBox="1">
            <a:spLocks noChangeArrowheads="1"/>
          </p:cNvSpPr>
          <p:nvPr/>
        </p:nvSpPr>
        <p:spPr bwMode="auto">
          <a:xfrm>
            <a:off x="228600" y="1600200"/>
            <a:ext cx="8915400" cy="448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Encapsulation benefits:</a:t>
            </a:r>
          </a:p>
          <a:p>
            <a:pPr eaLnBrk="1" hangingPunct="1">
              <a:spcBef>
                <a:spcPts val="500"/>
              </a:spcBef>
              <a:spcAft>
                <a:spcPts val="500"/>
              </a:spcAft>
            </a:pPr>
            <a:endParaRPr lang="pl-PL" altLang="pl-PL" sz="2400" b="1"/>
          </a:p>
          <a:p>
            <a:pPr eaLnBrk="1" hangingPunct="1">
              <a:spcBef>
                <a:spcPts val="500"/>
              </a:spcBef>
              <a:spcAft>
                <a:spcPts val="500"/>
              </a:spcAft>
            </a:pPr>
            <a:r>
              <a:rPr lang="pl-PL" altLang="pl-PL" sz="2400">
                <a:latin typeface="Times New Roman" panose="02020603050405020304" pitchFamily="18" charset="0"/>
              </a:rPr>
              <a:t> </a:t>
            </a:r>
            <a:r>
              <a:rPr lang="pl-PL" altLang="pl-PL" sz="2400" b="1"/>
              <a:t>Modularity:</a:t>
            </a:r>
            <a:r>
              <a:rPr lang="pl-PL" altLang="pl-PL" sz="2400"/>
              <a:t> The source code for an object can be written and maintained independently of the source code for other objects. Also, an object can be easily passed around in the system. </a:t>
            </a:r>
          </a:p>
          <a:p>
            <a:pPr eaLnBrk="1" hangingPunct="1">
              <a:spcBef>
                <a:spcPts val="500"/>
              </a:spcBef>
              <a:spcAft>
                <a:spcPts val="500"/>
              </a:spcAft>
            </a:pPr>
            <a:r>
              <a:rPr lang="pl-PL" altLang="pl-PL" sz="2400" b="1"/>
              <a:t>Information hiding:</a:t>
            </a:r>
            <a:r>
              <a:rPr lang="pl-PL" altLang="pl-PL" sz="2400"/>
              <a:t> An object has a public interface that other objects can use to communicate with it. The object can maintain private information and methods that can be changed at any time without affecting the other objects that depend on it.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49154"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OOP concepts (3)</a:t>
            </a:r>
          </a:p>
        </p:txBody>
      </p:sp>
      <p:sp>
        <p:nvSpPr>
          <p:cNvPr id="49155" name="Text Box 3"/>
          <p:cNvSpPr txBox="1">
            <a:spLocks noChangeArrowheads="1"/>
          </p:cNvSpPr>
          <p:nvPr/>
        </p:nvSpPr>
        <p:spPr bwMode="auto">
          <a:xfrm>
            <a:off x="0" y="1066800"/>
            <a:ext cx="8915400" cy="253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Message</a:t>
            </a:r>
          </a:p>
          <a:p>
            <a:pPr eaLnBrk="1" hangingPunct="1">
              <a:spcBef>
                <a:spcPts val="500"/>
              </a:spcBef>
              <a:spcAft>
                <a:spcPts val="500"/>
              </a:spcAft>
            </a:pPr>
            <a:r>
              <a:rPr lang="pl-PL" altLang="pl-PL" sz="2400"/>
              <a:t>	Software objects interact and communicate with each other by sending </a:t>
            </a:r>
            <a:r>
              <a:rPr lang="pl-PL" altLang="pl-PL" sz="2400" b="1" i="1"/>
              <a:t>messages</a:t>
            </a:r>
            <a:r>
              <a:rPr lang="pl-PL" altLang="pl-PL" sz="2400"/>
              <a:t> to each other. When object A wants object B to perform one of B's methods, object A sends a message to object B </a:t>
            </a:r>
          </a:p>
          <a:p>
            <a:pPr eaLnBrk="1" hangingPunct="1">
              <a:spcBef>
                <a:spcPts val="500"/>
              </a:spcBef>
              <a:spcAft>
                <a:spcPts val="500"/>
              </a:spcAft>
            </a:pPr>
            <a:endParaRPr lang="pl-PL" altLang="pl-PL" sz="2400"/>
          </a:p>
        </p:txBody>
      </p:sp>
      <p:pic>
        <p:nvPicPr>
          <p:cNvPr id="49156" name="Picture 4" descr="con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3200400"/>
            <a:ext cx="4953000" cy="2851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22530" name="Rectangle 2"/>
          <p:cNvSpPr>
            <a:spLocks noGrp="1" noChangeArrowheads="1"/>
          </p:cNvSpPr>
          <p:nvPr>
            <p:ph type="title"/>
          </p:nvPr>
        </p:nvSpPr>
        <p:spPr>
          <a:xfrm>
            <a:off x="685800" y="188913"/>
            <a:ext cx="77724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What is Java?</a:t>
            </a:r>
          </a:p>
        </p:txBody>
      </p:sp>
      <p:sp>
        <p:nvSpPr>
          <p:cNvPr id="22531" name="Rectangle 3"/>
          <p:cNvSpPr>
            <a:spLocks noGrp="1" noChangeArrowheads="1"/>
          </p:cNvSpPr>
          <p:nvPr>
            <p:ph type="body" idx="1"/>
          </p:nvPr>
        </p:nvSpPr>
        <p:spPr>
          <a:xfrm>
            <a:off x="250825" y="1125538"/>
            <a:ext cx="4705350" cy="4967287"/>
          </a:xfrm>
        </p:spPr>
        <p:txBody>
          <a:bodyPr/>
          <a:lstStyle/>
          <a:p>
            <a:r>
              <a:rPr lang="pl-PL" altLang="pl-PL" sz="2400" b="1" smtClean="0"/>
              <a:t>Programming language</a:t>
            </a:r>
          </a:p>
          <a:p>
            <a:r>
              <a:rPr lang="pl-PL" altLang="pl-PL" sz="2400" b="1" smtClean="0"/>
              <a:t>Platform</a:t>
            </a:r>
          </a:p>
          <a:p>
            <a:pPr>
              <a:buFontTx/>
              <a:buNone/>
            </a:pPr>
            <a:r>
              <a:rPr lang="pl-PL" altLang="pl-PL" sz="2800" b="1" smtClean="0"/>
              <a:t>Java language</a:t>
            </a:r>
            <a:r>
              <a:rPr lang="pl-PL" altLang="pl-PL" sz="2800" smtClean="0"/>
              <a:t>:</a:t>
            </a:r>
          </a:p>
          <a:p>
            <a:r>
              <a:rPr lang="pl-PL" altLang="pl-PL" sz="2400" b="1" smtClean="0"/>
              <a:t>Simple</a:t>
            </a:r>
          </a:p>
          <a:p>
            <a:r>
              <a:rPr lang="pl-PL" altLang="pl-PL" sz="2400" b="1" smtClean="0"/>
              <a:t>Architecture neutral</a:t>
            </a:r>
          </a:p>
          <a:p>
            <a:r>
              <a:rPr lang="pl-PL" altLang="pl-PL" sz="2400" b="1" smtClean="0"/>
              <a:t>Object oriented</a:t>
            </a:r>
          </a:p>
          <a:p>
            <a:r>
              <a:rPr lang="pl-PL" altLang="pl-PL" sz="2400" b="1" smtClean="0"/>
              <a:t>Portable</a:t>
            </a:r>
          </a:p>
          <a:p>
            <a:r>
              <a:rPr lang="pl-PL" altLang="pl-PL" sz="2400" b="1" smtClean="0"/>
              <a:t>Secure</a:t>
            </a:r>
          </a:p>
          <a:p>
            <a:pPr>
              <a:buFontTx/>
              <a:buNone/>
            </a:pPr>
            <a:endParaRPr lang="pl-PL" altLang="pl-PL" sz="2400" b="1" smtClean="0"/>
          </a:p>
        </p:txBody>
      </p:sp>
      <p:sp>
        <p:nvSpPr>
          <p:cNvPr id="22532" name="Text Box 4"/>
          <p:cNvSpPr txBox="1">
            <a:spLocks noChangeArrowheads="1"/>
          </p:cNvSpPr>
          <p:nvPr/>
        </p:nvSpPr>
        <p:spPr bwMode="auto">
          <a:xfrm>
            <a:off x="5105400" y="2565400"/>
            <a:ext cx="335280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FontTx/>
              <a:buChar char="•"/>
            </a:pPr>
            <a:r>
              <a:rPr lang="pl-PL" altLang="pl-PL" sz="2400" b="1"/>
              <a:t>Distributed</a:t>
            </a:r>
          </a:p>
          <a:p>
            <a:pPr>
              <a:lnSpc>
                <a:spcPct val="90000"/>
              </a:lnSpc>
              <a:spcBef>
                <a:spcPct val="20000"/>
              </a:spcBef>
              <a:buFontTx/>
              <a:buChar char="•"/>
            </a:pPr>
            <a:r>
              <a:rPr lang="pl-PL" altLang="pl-PL" sz="2400" b="1"/>
              <a:t>High performance</a:t>
            </a:r>
          </a:p>
          <a:p>
            <a:pPr>
              <a:lnSpc>
                <a:spcPct val="90000"/>
              </a:lnSpc>
              <a:spcBef>
                <a:spcPct val="20000"/>
              </a:spcBef>
              <a:buFontTx/>
              <a:buChar char="•"/>
            </a:pPr>
            <a:r>
              <a:rPr lang="pl-PL" altLang="pl-PL" sz="2400" b="1"/>
              <a:t>Interpreted</a:t>
            </a:r>
          </a:p>
          <a:p>
            <a:pPr>
              <a:lnSpc>
                <a:spcPct val="90000"/>
              </a:lnSpc>
              <a:spcBef>
                <a:spcPct val="20000"/>
              </a:spcBef>
              <a:buFontTx/>
              <a:buChar char="•"/>
            </a:pPr>
            <a:r>
              <a:rPr lang="pl-PL" altLang="pl-PL" sz="2400" b="1"/>
              <a:t>Multithreaded</a:t>
            </a:r>
          </a:p>
          <a:p>
            <a:pPr>
              <a:spcBef>
                <a:spcPct val="50000"/>
              </a:spcBef>
            </a:pPr>
            <a:endParaRPr lang="pl-PL" altLang="pl-PL" sz="280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0178"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OOP concepts (4)</a:t>
            </a:r>
          </a:p>
        </p:txBody>
      </p:sp>
      <p:sp>
        <p:nvSpPr>
          <p:cNvPr id="50179" name="Text Box 3"/>
          <p:cNvSpPr txBox="1">
            <a:spLocks noChangeArrowheads="1"/>
          </p:cNvSpPr>
          <p:nvPr/>
        </p:nvSpPr>
        <p:spPr bwMode="auto">
          <a:xfrm>
            <a:off x="0" y="1066800"/>
            <a:ext cx="8915400"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The three components of a message:</a:t>
            </a:r>
            <a:r>
              <a:rPr lang="pl-PL" altLang="pl-PL" sz="2400"/>
              <a:t> </a:t>
            </a:r>
          </a:p>
          <a:p>
            <a:pPr lvl="3" eaLnBrk="1" hangingPunct="1">
              <a:spcBef>
                <a:spcPts val="500"/>
              </a:spcBef>
              <a:spcAft>
                <a:spcPts val="500"/>
              </a:spcAft>
            </a:pPr>
            <a:r>
              <a:rPr lang="pl-PL" altLang="pl-PL" sz="2400"/>
              <a:t>1) The object to which the message is addressed (YourBicycle) </a:t>
            </a:r>
          </a:p>
          <a:p>
            <a:pPr lvl="3" eaLnBrk="1" hangingPunct="1">
              <a:spcBef>
                <a:spcPts val="500"/>
              </a:spcBef>
              <a:spcAft>
                <a:spcPts val="500"/>
              </a:spcAft>
            </a:pPr>
            <a:r>
              <a:rPr lang="pl-PL" altLang="pl-PL" sz="2400"/>
              <a:t>2) The name of the method to perform (changeGears) </a:t>
            </a:r>
          </a:p>
          <a:p>
            <a:pPr lvl="3" eaLnBrk="1" hangingPunct="1">
              <a:spcBef>
                <a:spcPts val="500"/>
              </a:spcBef>
              <a:spcAft>
                <a:spcPts val="500"/>
              </a:spcAft>
            </a:pPr>
            <a:r>
              <a:rPr lang="pl-PL" altLang="pl-PL" sz="2400"/>
              <a:t>3) Any parameters needed by the method (lowerGear)</a:t>
            </a:r>
            <a:r>
              <a:rPr lang="pl-PL" altLang="pl-PL" sz="2400">
                <a:latin typeface="Courier New" panose="02070309020205020404" pitchFamily="49" charset="0"/>
              </a:rPr>
              <a:t> </a:t>
            </a:r>
          </a:p>
          <a:p>
            <a:pPr eaLnBrk="1" hangingPunct="1">
              <a:spcBef>
                <a:spcPts val="500"/>
              </a:spcBef>
              <a:spcAft>
                <a:spcPts val="500"/>
              </a:spcAft>
            </a:pPr>
            <a:endParaRPr lang="pl-PL" altLang="pl-PL" sz="2400"/>
          </a:p>
        </p:txBody>
      </p:sp>
      <p:pic>
        <p:nvPicPr>
          <p:cNvPr id="50180" name="Picture 4" descr="con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505200"/>
            <a:ext cx="5410200" cy="2538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1202"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OOP concepts (5)</a:t>
            </a:r>
          </a:p>
        </p:txBody>
      </p:sp>
      <p:sp>
        <p:nvSpPr>
          <p:cNvPr id="51203" name="Text Box 3"/>
          <p:cNvSpPr txBox="1">
            <a:spLocks noChangeArrowheads="1"/>
          </p:cNvSpPr>
          <p:nvPr/>
        </p:nvSpPr>
        <p:spPr bwMode="auto">
          <a:xfrm>
            <a:off x="0" y="1066800"/>
            <a:ext cx="8915400"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a:t>A </a:t>
            </a:r>
            <a:r>
              <a:rPr lang="pl-PL" altLang="pl-PL" sz="2400" b="1"/>
              <a:t>class</a:t>
            </a:r>
            <a:r>
              <a:rPr lang="pl-PL" altLang="pl-PL" sz="2400"/>
              <a:t> is a prototype that defines the variables and the methods common to all objects of a certain kind. </a:t>
            </a:r>
          </a:p>
          <a:p>
            <a:pPr eaLnBrk="1" hangingPunct="1">
              <a:spcBef>
                <a:spcPts val="500"/>
              </a:spcBef>
              <a:spcAft>
                <a:spcPts val="500"/>
              </a:spcAft>
            </a:pPr>
            <a:r>
              <a:rPr lang="pl-PL" altLang="pl-PL" sz="2400">
                <a:latin typeface="Courier New" panose="02070309020205020404" pitchFamily="49" charset="0"/>
              </a:rPr>
              <a:t> </a:t>
            </a:r>
          </a:p>
          <a:p>
            <a:pPr eaLnBrk="1" hangingPunct="1">
              <a:spcBef>
                <a:spcPts val="500"/>
              </a:spcBef>
              <a:spcAft>
                <a:spcPts val="500"/>
              </a:spcAft>
            </a:pPr>
            <a:endParaRPr lang="pl-PL" altLang="pl-PL" sz="2400"/>
          </a:p>
        </p:txBody>
      </p:sp>
      <p:pic>
        <p:nvPicPr>
          <p:cNvPr id="51204" name="Picture 4" descr="co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581400"/>
            <a:ext cx="4419600" cy="2163763"/>
          </a:xfrm>
          <a:prstGeom prst="rect">
            <a:avLst/>
          </a:prstGeom>
          <a:noFill/>
          <a:extLst>
            <a:ext uri="{909E8E84-426E-40DD-AFC4-6F175D3DCCD1}">
              <a14:hiddenFill xmlns:a14="http://schemas.microsoft.com/office/drawing/2010/main">
                <a:solidFill>
                  <a:srgbClr val="FFFFFF"/>
                </a:solidFill>
              </a14:hiddenFill>
            </a:ext>
          </a:extLst>
        </p:spPr>
      </p:pic>
      <p:pic>
        <p:nvPicPr>
          <p:cNvPr id="51205" name="Picture 5" descr="con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581400"/>
            <a:ext cx="3810000" cy="2163763"/>
          </a:xfrm>
          <a:prstGeom prst="rect">
            <a:avLst/>
          </a:prstGeom>
          <a:noFill/>
          <a:extLst>
            <a:ext uri="{909E8E84-426E-40DD-AFC4-6F175D3DCCD1}">
              <a14:hiddenFill xmlns:a14="http://schemas.microsoft.com/office/drawing/2010/main">
                <a:solidFill>
                  <a:srgbClr val="FFFFFF"/>
                </a:solidFill>
              </a14:hiddenFill>
            </a:ext>
          </a:extLst>
        </p:spPr>
      </p:pic>
      <p:sp>
        <p:nvSpPr>
          <p:cNvPr id="51206" name="Text Box 6"/>
          <p:cNvSpPr txBox="1">
            <a:spLocks noChangeArrowheads="1"/>
          </p:cNvSpPr>
          <p:nvPr/>
        </p:nvSpPr>
        <p:spPr bwMode="auto">
          <a:xfrm>
            <a:off x="0" y="2133600"/>
            <a:ext cx="2209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400"/>
              <a:t>Visual representation of class:</a:t>
            </a:r>
            <a:endParaRPr lang="pl-PL" altLang="pl-PL" sz="2400">
              <a:latin typeface="Times New Roman" panose="02020603050405020304" pitchFamily="18" charset="0"/>
            </a:endParaRPr>
          </a:p>
        </p:txBody>
      </p:sp>
      <p:sp>
        <p:nvSpPr>
          <p:cNvPr id="51207" name="Text Box 7"/>
          <p:cNvSpPr txBox="1">
            <a:spLocks noChangeArrowheads="1"/>
          </p:cNvSpPr>
          <p:nvPr/>
        </p:nvSpPr>
        <p:spPr bwMode="auto">
          <a:xfrm>
            <a:off x="4572000" y="2133600"/>
            <a:ext cx="2438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400"/>
              <a:t>Visual representation of bike class: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2226"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OOP concepts (6)</a:t>
            </a:r>
          </a:p>
        </p:txBody>
      </p:sp>
      <p:sp>
        <p:nvSpPr>
          <p:cNvPr id="52227" name="Text Box 3"/>
          <p:cNvSpPr txBox="1">
            <a:spLocks noChangeArrowheads="1"/>
          </p:cNvSpPr>
          <p:nvPr/>
        </p:nvSpPr>
        <p:spPr bwMode="auto">
          <a:xfrm>
            <a:off x="0" y="1066800"/>
            <a:ext cx="2286000" cy="544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Inheritance</a:t>
            </a:r>
          </a:p>
          <a:p>
            <a:pPr eaLnBrk="1" hangingPunct="1">
              <a:spcBef>
                <a:spcPts val="500"/>
              </a:spcBef>
              <a:spcAft>
                <a:spcPts val="500"/>
              </a:spcAft>
            </a:pPr>
            <a:endParaRPr lang="pl-PL" altLang="pl-PL" sz="2400" b="1"/>
          </a:p>
          <a:p>
            <a:pPr eaLnBrk="1" hangingPunct="1">
              <a:spcBef>
                <a:spcPts val="500"/>
              </a:spcBef>
              <a:spcAft>
                <a:spcPts val="500"/>
              </a:spcAft>
            </a:pPr>
            <a:endParaRPr lang="pl-PL" altLang="pl-PL" sz="2400" b="1"/>
          </a:p>
          <a:p>
            <a:pPr eaLnBrk="1" hangingPunct="1">
              <a:spcBef>
                <a:spcPts val="500"/>
              </a:spcBef>
              <a:spcAft>
                <a:spcPts val="500"/>
              </a:spcAft>
            </a:pPr>
            <a:r>
              <a:rPr lang="pl-PL" altLang="pl-PL" sz="2400" b="1"/>
              <a:t>Superclass</a:t>
            </a:r>
          </a:p>
          <a:p>
            <a:pPr eaLnBrk="1" hangingPunct="1">
              <a:spcBef>
                <a:spcPts val="500"/>
              </a:spcBef>
              <a:spcAft>
                <a:spcPts val="500"/>
              </a:spcAft>
            </a:pPr>
            <a:endParaRPr lang="pl-PL" altLang="pl-PL" sz="2400" b="1"/>
          </a:p>
          <a:p>
            <a:pPr eaLnBrk="1" hangingPunct="1">
              <a:spcBef>
                <a:spcPts val="500"/>
              </a:spcBef>
              <a:spcAft>
                <a:spcPts val="500"/>
              </a:spcAft>
            </a:pPr>
            <a:endParaRPr lang="pl-PL" altLang="pl-PL" sz="2400" b="1"/>
          </a:p>
          <a:p>
            <a:pPr eaLnBrk="1" hangingPunct="1">
              <a:spcBef>
                <a:spcPts val="500"/>
              </a:spcBef>
              <a:spcAft>
                <a:spcPts val="500"/>
              </a:spcAft>
            </a:pPr>
            <a:endParaRPr lang="pl-PL" altLang="pl-PL" sz="2400" b="1"/>
          </a:p>
          <a:p>
            <a:pPr eaLnBrk="1" hangingPunct="1">
              <a:spcBef>
                <a:spcPts val="500"/>
              </a:spcBef>
              <a:spcAft>
                <a:spcPts val="500"/>
              </a:spcAft>
            </a:pPr>
            <a:endParaRPr lang="pl-PL" altLang="pl-PL" sz="2400" b="1"/>
          </a:p>
          <a:p>
            <a:pPr eaLnBrk="1" hangingPunct="1">
              <a:spcBef>
                <a:spcPts val="500"/>
              </a:spcBef>
              <a:spcAft>
                <a:spcPts val="500"/>
              </a:spcAft>
            </a:pPr>
            <a:r>
              <a:rPr lang="pl-PL" altLang="pl-PL" sz="2400" b="1"/>
              <a:t>Subclass</a:t>
            </a:r>
          </a:p>
          <a:p>
            <a:pPr eaLnBrk="1" hangingPunct="1">
              <a:spcBef>
                <a:spcPts val="500"/>
              </a:spcBef>
              <a:spcAft>
                <a:spcPts val="500"/>
              </a:spcAft>
            </a:pPr>
            <a:r>
              <a:rPr lang="pl-PL" altLang="pl-PL" sz="2400">
                <a:latin typeface="Courier New" panose="02070309020205020404" pitchFamily="49" charset="0"/>
              </a:rPr>
              <a:t> </a:t>
            </a:r>
          </a:p>
          <a:p>
            <a:pPr eaLnBrk="1" hangingPunct="1">
              <a:spcBef>
                <a:spcPts val="500"/>
              </a:spcBef>
              <a:spcAft>
                <a:spcPts val="500"/>
              </a:spcAft>
            </a:pPr>
            <a:endParaRPr lang="pl-PL" altLang="pl-PL" sz="2400"/>
          </a:p>
        </p:txBody>
      </p:sp>
      <p:pic>
        <p:nvPicPr>
          <p:cNvPr id="52228" name="Picture 4" descr="con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371600"/>
            <a:ext cx="6324600" cy="4868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3250"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OOP concepts (7)</a:t>
            </a:r>
          </a:p>
        </p:txBody>
      </p:sp>
      <p:sp>
        <p:nvSpPr>
          <p:cNvPr id="53251" name="Text Box 3"/>
          <p:cNvSpPr txBox="1">
            <a:spLocks noChangeArrowheads="1"/>
          </p:cNvSpPr>
          <p:nvPr/>
        </p:nvSpPr>
        <p:spPr bwMode="auto">
          <a:xfrm>
            <a:off x="228600" y="990600"/>
            <a:ext cx="8915400" cy="534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Inheritance benefits:</a:t>
            </a:r>
          </a:p>
          <a:p>
            <a:pPr eaLnBrk="1" hangingPunct="1">
              <a:spcBef>
                <a:spcPts val="500"/>
              </a:spcBef>
              <a:spcAft>
                <a:spcPts val="500"/>
              </a:spcAft>
            </a:pPr>
            <a:endParaRPr lang="pl-PL" altLang="pl-PL" sz="2400" b="1"/>
          </a:p>
          <a:p>
            <a:pPr eaLnBrk="1" hangingPunct="1">
              <a:spcBef>
                <a:spcPts val="500"/>
              </a:spcBef>
              <a:spcAft>
                <a:spcPts val="500"/>
              </a:spcAft>
              <a:buFontTx/>
              <a:buChar char="•"/>
            </a:pPr>
            <a:r>
              <a:rPr lang="pl-PL" altLang="pl-PL" sz="2400"/>
              <a:t>Subclasses provide specialized behaviors from the basis of common elements provided by the superclass. Through the use of inheritance, programmers can reuse the code in the superclass many times. </a:t>
            </a:r>
          </a:p>
          <a:p>
            <a:pPr eaLnBrk="1" hangingPunct="1">
              <a:spcBef>
                <a:spcPts val="500"/>
              </a:spcBef>
              <a:spcAft>
                <a:spcPts val="500"/>
              </a:spcAft>
              <a:buFontTx/>
              <a:buChar char="•"/>
            </a:pPr>
            <a:r>
              <a:rPr lang="pl-PL" altLang="pl-PL" sz="2400"/>
              <a:t>Programmers can implement superclasses called </a:t>
            </a:r>
            <a:r>
              <a:rPr lang="pl-PL" altLang="pl-PL" sz="2400" i="1">
                <a:solidFill>
                  <a:srgbClr val="008000"/>
                </a:solidFill>
                <a:hlinkClick r:id="rId2"/>
              </a:rPr>
              <a:t>abstract classes</a:t>
            </a:r>
            <a:r>
              <a:rPr lang="pl-PL" altLang="pl-PL" sz="2400"/>
              <a:t> that define "generic" behaviors. The abstract superclass defines and may partially implement the behavior, but much of the class is undefined and unimplemented. Other programmers fill in the details with specialized subclasses. </a:t>
            </a:r>
          </a:p>
          <a:p>
            <a:pPr lvl="3" eaLnBrk="1" hangingPunct="1">
              <a:spcBef>
                <a:spcPts val="500"/>
              </a:spcBef>
              <a:spcAft>
                <a:spcPts val="500"/>
              </a:spcAft>
              <a:buFont typeface="Symbol" panose="05050102010706020507" pitchFamily="18" charset="2"/>
              <a:buChar char="·"/>
            </a:pPr>
            <a:endParaRPr lang="pl-PL" altLang="pl-PL"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4274"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OOP concepts (8)</a:t>
            </a:r>
          </a:p>
        </p:txBody>
      </p:sp>
      <p:sp>
        <p:nvSpPr>
          <p:cNvPr id="54275" name="Text Box 3"/>
          <p:cNvSpPr txBox="1">
            <a:spLocks noChangeArrowheads="1"/>
          </p:cNvSpPr>
          <p:nvPr/>
        </p:nvSpPr>
        <p:spPr bwMode="auto">
          <a:xfrm>
            <a:off x="228600" y="1219200"/>
            <a:ext cx="8915400" cy="634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a:t>An </a:t>
            </a:r>
            <a:r>
              <a:rPr lang="pl-PL" altLang="pl-PL" sz="2400" b="1"/>
              <a:t>interface</a:t>
            </a:r>
            <a:r>
              <a:rPr lang="pl-PL" altLang="pl-PL" sz="2400"/>
              <a:t> is a device that unrelated objects use to interact with each other. It is most analogous to a protocol (an agreed on behavior). </a:t>
            </a:r>
          </a:p>
          <a:p>
            <a:pPr eaLnBrk="1" hangingPunct="1">
              <a:spcBef>
                <a:spcPts val="500"/>
              </a:spcBef>
              <a:spcAft>
                <a:spcPts val="500"/>
              </a:spcAft>
            </a:pPr>
            <a:endParaRPr lang="pl-PL" altLang="pl-PL" sz="2400"/>
          </a:p>
          <a:p>
            <a:pPr eaLnBrk="1" hangingPunct="1">
              <a:spcBef>
                <a:spcPts val="500"/>
              </a:spcBef>
              <a:spcAft>
                <a:spcPts val="500"/>
              </a:spcAft>
            </a:pPr>
            <a:r>
              <a:rPr lang="pl-PL" altLang="pl-PL" sz="2400" b="1"/>
              <a:t>Example:</a:t>
            </a:r>
            <a:r>
              <a:rPr lang="pl-PL" altLang="pl-PL" sz="2400"/>
              <a:t> Inventory Interface</a:t>
            </a:r>
          </a:p>
          <a:p>
            <a:pPr eaLnBrk="1" hangingPunct="1">
              <a:spcBef>
                <a:spcPts val="500"/>
              </a:spcBef>
              <a:spcAft>
                <a:spcPts val="500"/>
              </a:spcAft>
            </a:pPr>
            <a:r>
              <a:rPr lang="pl-PL" altLang="pl-PL" sz="2400"/>
              <a:t>		To work in the inventory program, the bicycle class must 	agree to this protocol by implementing the interface.</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r>
              <a:rPr lang="pl-PL" altLang="pl-PL" sz="2400" b="1"/>
              <a:t>When a class implements an interface</a:t>
            </a:r>
            <a:r>
              <a:rPr lang="pl-PL" altLang="pl-PL" sz="2400"/>
              <a:t>, the class agrees to implement </a:t>
            </a:r>
            <a:r>
              <a:rPr lang="pl-PL" altLang="pl-PL" sz="2400" b="1"/>
              <a:t>all the methods</a:t>
            </a:r>
            <a:r>
              <a:rPr lang="pl-PL" altLang="pl-PL" sz="2400"/>
              <a:t> defined in the interface. </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5298"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OOP concepts (9)</a:t>
            </a:r>
          </a:p>
        </p:txBody>
      </p:sp>
      <p:sp>
        <p:nvSpPr>
          <p:cNvPr id="55299" name="Text Box 3"/>
          <p:cNvSpPr txBox="1">
            <a:spLocks noChangeArrowheads="1"/>
          </p:cNvSpPr>
          <p:nvPr/>
        </p:nvSpPr>
        <p:spPr bwMode="auto">
          <a:xfrm>
            <a:off x="228600" y="1066800"/>
            <a:ext cx="8915400" cy="499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endParaRPr lang="pl-PL" altLang="pl-PL" sz="2400"/>
          </a:p>
          <a:p>
            <a:pPr eaLnBrk="1" hangingPunct="1">
              <a:spcBef>
                <a:spcPts val="500"/>
              </a:spcBef>
              <a:spcAft>
                <a:spcPts val="500"/>
              </a:spcAft>
            </a:pPr>
            <a:r>
              <a:rPr lang="pl-PL" altLang="pl-PL" sz="2400" b="1"/>
              <a:t>Interfaces benefits:</a:t>
            </a:r>
          </a:p>
          <a:p>
            <a:pPr eaLnBrk="1" hangingPunct="1">
              <a:spcBef>
                <a:spcPts val="500"/>
              </a:spcBef>
              <a:spcAft>
                <a:spcPts val="500"/>
              </a:spcAft>
            </a:pPr>
            <a:endParaRPr lang="pl-PL" altLang="pl-PL" sz="2400"/>
          </a:p>
          <a:p>
            <a:pPr eaLnBrk="1" hangingPunct="1">
              <a:spcBef>
                <a:spcPts val="500"/>
              </a:spcBef>
              <a:spcAft>
                <a:spcPts val="500"/>
              </a:spcAft>
              <a:buFontTx/>
              <a:buChar char="•"/>
            </a:pPr>
            <a:r>
              <a:rPr lang="pl-PL" altLang="pl-PL" sz="2400"/>
              <a:t>Capturing similarities among unrelated classes without forcing a class relationship. </a:t>
            </a:r>
          </a:p>
          <a:p>
            <a:pPr eaLnBrk="1" hangingPunct="1">
              <a:spcBef>
                <a:spcPts val="500"/>
              </a:spcBef>
              <a:spcAft>
                <a:spcPts val="500"/>
              </a:spcAft>
              <a:buFontTx/>
              <a:buChar char="•"/>
            </a:pPr>
            <a:r>
              <a:rPr lang="pl-PL" altLang="pl-PL" sz="2400"/>
              <a:t>Declaring methods that one or more classes are expected to implement. </a:t>
            </a:r>
          </a:p>
          <a:p>
            <a:pPr eaLnBrk="1" hangingPunct="1">
              <a:spcBef>
                <a:spcPts val="500"/>
              </a:spcBef>
              <a:spcAft>
                <a:spcPts val="500"/>
              </a:spcAft>
              <a:buFontTx/>
              <a:buChar char="•"/>
            </a:pPr>
            <a:r>
              <a:rPr lang="pl-PL" altLang="pl-PL" sz="2400"/>
              <a:t>Revealing an object's programming interface without revealing its class. </a:t>
            </a: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6322"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Variables</a:t>
            </a:r>
          </a:p>
        </p:txBody>
      </p:sp>
      <p:sp>
        <p:nvSpPr>
          <p:cNvPr id="56323" name="Text Box 3"/>
          <p:cNvSpPr txBox="1">
            <a:spLocks noChangeArrowheads="1"/>
          </p:cNvSpPr>
          <p:nvPr/>
        </p:nvSpPr>
        <p:spPr bwMode="auto">
          <a:xfrm>
            <a:off x="228600" y="1295400"/>
            <a:ext cx="8915400" cy="493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pl-PL" altLang="pl-PL" sz="2400"/>
              <a:t>An object stores its state in variables. </a:t>
            </a:r>
          </a:p>
          <a:p>
            <a:pPr eaLnBrk="1" hangingPunct="1">
              <a:buFontTx/>
              <a:buChar char="•"/>
            </a:pPr>
            <a:r>
              <a:rPr lang="pl-PL" altLang="pl-PL" sz="2400"/>
              <a:t>A </a:t>
            </a:r>
            <a:r>
              <a:rPr lang="pl-PL" altLang="pl-PL" sz="2400" b="1"/>
              <a:t>variable</a:t>
            </a:r>
            <a:r>
              <a:rPr lang="pl-PL" altLang="pl-PL" sz="2400"/>
              <a:t> is an item of data named by an identifier. </a:t>
            </a:r>
          </a:p>
          <a:p>
            <a:pPr eaLnBrk="1" hangingPunct="1">
              <a:spcBef>
                <a:spcPts val="500"/>
              </a:spcBef>
              <a:spcAft>
                <a:spcPts val="500"/>
              </a:spcAft>
              <a:buFontTx/>
              <a:buChar char="•"/>
            </a:pPr>
            <a:r>
              <a:rPr lang="pl-PL" altLang="pl-PL" sz="2400"/>
              <a:t>The variable's type determines what values it can hold and what operations can be performed on it. </a:t>
            </a:r>
          </a:p>
          <a:p>
            <a:pPr eaLnBrk="1" hangingPunct="1">
              <a:spcBef>
                <a:spcPts val="500"/>
              </a:spcBef>
              <a:spcAft>
                <a:spcPts val="500"/>
              </a:spcAft>
              <a:buFontTx/>
              <a:buChar char="•"/>
            </a:pPr>
            <a:r>
              <a:rPr lang="pl-PL" altLang="pl-PL" sz="2400"/>
              <a:t>To give a variable a type and a name, you write a variable </a:t>
            </a:r>
            <a:r>
              <a:rPr lang="pl-PL" altLang="pl-PL" sz="2400" b="1"/>
              <a:t>declaration</a:t>
            </a:r>
            <a:r>
              <a:rPr lang="pl-PL" altLang="pl-PL" sz="2400"/>
              <a:t>, which generally looks like this: </a:t>
            </a:r>
          </a:p>
          <a:p>
            <a:pPr lvl="4" eaLnBrk="1" hangingPunct="1">
              <a:spcBef>
                <a:spcPts val="500"/>
              </a:spcBef>
              <a:spcAft>
                <a:spcPts val="500"/>
              </a:spcAft>
              <a:buFontTx/>
              <a:buChar char="•"/>
            </a:pPr>
            <a:r>
              <a:rPr lang="pl-PL" altLang="pl-PL" sz="2400" i="1"/>
              <a:t>type name</a:t>
            </a:r>
            <a:endParaRPr lang="pl-PL" altLang="pl-PL" sz="2400"/>
          </a:p>
          <a:p>
            <a:pPr eaLnBrk="1" hangingPunct="1">
              <a:spcBef>
                <a:spcPts val="500"/>
              </a:spcBef>
              <a:spcAft>
                <a:spcPts val="500"/>
              </a:spcAft>
              <a:buFontTx/>
              <a:buChar char="•"/>
            </a:pPr>
            <a:r>
              <a:rPr lang="pl-PL" altLang="pl-PL" sz="2400"/>
              <a:t>A variable has </a:t>
            </a:r>
            <a:r>
              <a:rPr lang="pl-PL" altLang="pl-PL" sz="2400" b="1"/>
              <a:t>scope</a:t>
            </a:r>
            <a:r>
              <a:rPr lang="pl-PL" altLang="pl-PL" sz="2400"/>
              <a:t>.</a:t>
            </a: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7346"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Variables (2)</a:t>
            </a:r>
          </a:p>
        </p:txBody>
      </p:sp>
      <p:sp>
        <p:nvSpPr>
          <p:cNvPr id="57347" name="Text Box 3"/>
          <p:cNvSpPr txBox="1">
            <a:spLocks noChangeArrowheads="1"/>
          </p:cNvSpPr>
          <p:nvPr/>
        </p:nvSpPr>
        <p:spPr bwMode="auto">
          <a:xfrm>
            <a:off x="228600" y="1268413"/>
            <a:ext cx="89154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r>
              <a:rPr lang="pl-PL" altLang="pl-PL" sz="2000"/>
              <a:t>Every variable must have a </a:t>
            </a:r>
            <a:r>
              <a:rPr lang="pl-PL" altLang="pl-PL" sz="2000" b="1"/>
              <a:t>data type</a:t>
            </a:r>
            <a:endParaRPr lang="pl-PL" altLang="pl-PL" sz="2000"/>
          </a:p>
          <a:p>
            <a:pPr eaLnBrk="1" hangingPunct="1">
              <a:spcBef>
                <a:spcPts val="500"/>
              </a:spcBef>
              <a:spcAft>
                <a:spcPts val="500"/>
              </a:spcAft>
              <a:buFontTx/>
              <a:buChar char="•"/>
            </a:pPr>
            <a:r>
              <a:rPr lang="pl-PL" altLang="pl-PL" sz="2000"/>
              <a:t>Java has two categories of data types: </a:t>
            </a:r>
            <a:r>
              <a:rPr lang="pl-PL" altLang="pl-PL" sz="2000" b="1"/>
              <a:t>primitive</a:t>
            </a:r>
            <a:r>
              <a:rPr lang="pl-PL" altLang="pl-PL" sz="2000"/>
              <a:t> and </a:t>
            </a:r>
            <a:r>
              <a:rPr lang="pl-PL" altLang="pl-PL" sz="2000" b="1"/>
              <a:t>reference</a:t>
            </a:r>
            <a:endParaRPr lang="pl-PL" altLang="pl-PL" sz="2000"/>
          </a:p>
          <a:p>
            <a:pPr eaLnBrk="1" hangingPunct="1">
              <a:spcBef>
                <a:spcPts val="500"/>
              </a:spcBef>
              <a:spcAft>
                <a:spcPts val="500"/>
              </a:spcAft>
              <a:buFontTx/>
              <a:buChar char="•"/>
            </a:pPr>
            <a:r>
              <a:rPr lang="pl-PL" altLang="pl-PL" sz="2000"/>
              <a:t>A variable of primitive type contains a single value of the appropriate size and format for its type: a number, a character, or a boolean value</a:t>
            </a:r>
          </a:p>
          <a:p>
            <a:pPr eaLnBrk="1" hangingPunct="1">
              <a:spcBef>
                <a:spcPts val="500"/>
              </a:spcBef>
              <a:spcAft>
                <a:spcPts val="500"/>
              </a:spcAft>
              <a:buFontTx/>
              <a:buChar char="•"/>
            </a:pPr>
            <a:r>
              <a:rPr lang="pl-PL" altLang="pl-PL" sz="2000"/>
              <a:t>Arrays, classes, and interfaces are reference types. The value of a reference type variable, in contrast to that of a primitive type, is a reference to (an address of) the value or set of values represented by the variable. </a:t>
            </a:r>
          </a:p>
          <a:p>
            <a:pPr eaLnBrk="1" hangingPunct="1">
              <a:spcBef>
                <a:spcPts val="500"/>
              </a:spcBef>
              <a:spcAft>
                <a:spcPts val="500"/>
              </a:spcAft>
              <a:buFontTx/>
              <a:buChar char="•"/>
            </a:pPr>
            <a:r>
              <a:rPr lang="pl-PL" altLang="pl-PL" sz="2000"/>
              <a:t>A reference is called a pointer, or a memory address. The Java does not support the explicit use of addresses like other languages do. You use the variable's name instead. </a:t>
            </a:r>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8370" name="Rectangle 2"/>
          <p:cNvSpPr>
            <a:spLocks noGrp="1" noChangeArrowheads="1"/>
          </p:cNvSpPr>
          <p:nvPr>
            <p:ph type="title"/>
          </p:nvPr>
        </p:nvSpPr>
        <p:spPr>
          <a:xfrm>
            <a:off x="684213" y="228600"/>
            <a:ext cx="8459787"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Variables (3)</a:t>
            </a:r>
          </a:p>
        </p:txBody>
      </p:sp>
      <p:sp>
        <p:nvSpPr>
          <p:cNvPr id="58371" name="Text Box 3"/>
          <p:cNvSpPr txBox="1">
            <a:spLocks noChangeArrowheads="1"/>
          </p:cNvSpPr>
          <p:nvPr/>
        </p:nvSpPr>
        <p:spPr bwMode="auto">
          <a:xfrm>
            <a:off x="228600" y="533400"/>
            <a:ext cx="3886200" cy="741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r>
              <a:rPr lang="pl-PL" altLang="pl-PL" sz="2400" b="1"/>
              <a:t>Primitive data types:</a:t>
            </a:r>
          </a:p>
          <a:p>
            <a:pPr eaLnBrk="1" hangingPunct="1">
              <a:spcBef>
                <a:spcPts val="500"/>
              </a:spcBef>
              <a:spcAft>
                <a:spcPts val="500"/>
              </a:spcAft>
            </a:pPr>
            <a:r>
              <a:rPr lang="pl-PL" altLang="pl-PL" sz="2400" b="1"/>
              <a:t>Keyword 	Size/Format</a:t>
            </a:r>
          </a:p>
          <a:p>
            <a:pPr eaLnBrk="1" hangingPunct="1">
              <a:spcBef>
                <a:spcPts val="500"/>
              </a:spcBef>
              <a:spcAft>
                <a:spcPts val="500"/>
              </a:spcAft>
            </a:pPr>
            <a:r>
              <a:rPr lang="pl-PL" altLang="pl-PL" sz="2400"/>
              <a:t>byte 		8-bit</a:t>
            </a:r>
          </a:p>
          <a:p>
            <a:pPr eaLnBrk="1" hangingPunct="1">
              <a:spcBef>
                <a:spcPts val="500"/>
              </a:spcBef>
              <a:spcAft>
                <a:spcPts val="500"/>
              </a:spcAft>
            </a:pPr>
            <a:r>
              <a:rPr lang="pl-PL" altLang="pl-PL" sz="2400"/>
              <a:t>short 		16-bit </a:t>
            </a:r>
          </a:p>
          <a:p>
            <a:pPr eaLnBrk="1" hangingPunct="1">
              <a:spcBef>
                <a:spcPts val="500"/>
              </a:spcBef>
              <a:spcAft>
                <a:spcPts val="500"/>
              </a:spcAft>
            </a:pPr>
            <a:r>
              <a:rPr lang="pl-PL" altLang="pl-PL" sz="2400"/>
              <a:t>int 			32-bit </a:t>
            </a:r>
          </a:p>
          <a:p>
            <a:pPr eaLnBrk="1" hangingPunct="1">
              <a:spcBef>
                <a:spcPts val="500"/>
              </a:spcBef>
              <a:spcAft>
                <a:spcPts val="500"/>
              </a:spcAft>
            </a:pPr>
            <a:r>
              <a:rPr lang="pl-PL" altLang="pl-PL" sz="2400"/>
              <a:t>long 		64-bit </a:t>
            </a:r>
          </a:p>
          <a:p>
            <a:pPr eaLnBrk="1" hangingPunct="1">
              <a:spcBef>
                <a:spcPts val="500"/>
              </a:spcBef>
              <a:spcAft>
                <a:spcPts val="500"/>
              </a:spcAft>
            </a:pPr>
            <a:r>
              <a:rPr lang="pl-PL" altLang="pl-PL" sz="2400"/>
              <a:t>float 		32-bit </a:t>
            </a:r>
          </a:p>
          <a:p>
            <a:pPr eaLnBrk="1" hangingPunct="1">
              <a:spcBef>
                <a:spcPts val="500"/>
              </a:spcBef>
              <a:spcAft>
                <a:spcPts val="500"/>
              </a:spcAft>
            </a:pPr>
            <a:r>
              <a:rPr lang="pl-PL" altLang="pl-PL" sz="2400"/>
              <a:t>double 	64-bit </a:t>
            </a:r>
          </a:p>
          <a:p>
            <a:pPr eaLnBrk="1" hangingPunct="1">
              <a:spcBef>
                <a:spcPts val="500"/>
              </a:spcBef>
              <a:spcAft>
                <a:spcPts val="500"/>
              </a:spcAft>
            </a:pPr>
            <a:r>
              <a:rPr lang="pl-PL" altLang="pl-PL" sz="2400"/>
              <a:t>char 		16-bit </a:t>
            </a:r>
          </a:p>
          <a:p>
            <a:pPr eaLnBrk="1" hangingPunct="1">
              <a:spcBef>
                <a:spcPts val="500"/>
              </a:spcBef>
              <a:spcAft>
                <a:spcPts val="500"/>
              </a:spcAft>
            </a:pPr>
            <a:r>
              <a:rPr lang="pl-PL" altLang="pl-PL" sz="2400"/>
              <a:t>boolean 	true or false</a:t>
            </a: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58372"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58373" name="Text Box 5"/>
          <p:cNvSpPr txBox="1">
            <a:spLocks noChangeArrowheads="1"/>
          </p:cNvSpPr>
          <p:nvPr/>
        </p:nvSpPr>
        <p:spPr bwMode="auto">
          <a:xfrm>
            <a:off x="5257800" y="1924050"/>
            <a:ext cx="3886200" cy="487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r>
              <a:rPr lang="pl-PL" altLang="pl-PL" sz="2400">
                <a:latin typeface="Times New Roman" panose="02020603050405020304" pitchFamily="18" charset="0"/>
              </a:rPr>
              <a:t>	</a:t>
            </a:r>
            <a:r>
              <a:rPr lang="pl-PL" altLang="pl-PL" sz="2400" b="1"/>
              <a:t>The format and size of primitive data types is </a:t>
            </a:r>
            <a:r>
              <a:rPr lang="pl-PL" altLang="pl-PL" sz="2400" b="1" u="sng"/>
              <a:t>independent</a:t>
            </a:r>
            <a:r>
              <a:rPr lang="pl-PL" altLang="pl-PL" sz="2400" b="1"/>
              <a:t> from the platform on which a program is running !</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59394"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Variables (4)</a:t>
            </a:r>
          </a:p>
        </p:txBody>
      </p:sp>
      <p:sp>
        <p:nvSpPr>
          <p:cNvPr id="59395" name="Text Box 3"/>
          <p:cNvSpPr txBox="1">
            <a:spLocks noChangeArrowheads="1"/>
          </p:cNvSpPr>
          <p:nvPr/>
        </p:nvSpPr>
        <p:spPr bwMode="auto">
          <a:xfrm>
            <a:off x="228600" y="990600"/>
            <a:ext cx="8915400" cy="469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r>
              <a:rPr lang="pl-PL" altLang="pl-PL" sz="2400" b="1"/>
              <a:t>Variable name:</a:t>
            </a:r>
          </a:p>
          <a:p>
            <a:pPr eaLnBrk="1" hangingPunct="1">
              <a:spcBef>
                <a:spcPts val="500"/>
              </a:spcBef>
              <a:spcAft>
                <a:spcPts val="500"/>
              </a:spcAft>
            </a:pPr>
            <a:endParaRPr lang="pl-PL" altLang="pl-PL" sz="2400" b="1"/>
          </a:p>
          <a:p>
            <a:pPr eaLnBrk="1" hangingPunct="1">
              <a:spcBef>
                <a:spcPts val="500"/>
              </a:spcBef>
              <a:spcAft>
                <a:spcPts val="500"/>
              </a:spcAft>
            </a:pPr>
            <a:r>
              <a:rPr lang="pl-PL" altLang="pl-PL" sz="2400"/>
              <a:t>1)  It must be a legal identifier. An identifier is an unlimited series of Unicode characters that begins with a letter. </a:t>
            </a:r>
          </a:p>
          <a:p>
            <a:pPr eaLnBrk="1" hangingPunct="1">
              <a:spcBef>
                <a:spcPts val="500"/>
              </a:spcBef>
              <a:spcAft>
                <a:spcPts val="500"/>
              </a:spcAft>
            </a:pPr>
            <a:endParaRPr lang="pl-PL" altLang="pl-PL" sz="2400"/>
          </a:p>
          <a:p>
            <a:pPr eaLnBrk="1" hangingPunct="1">
              <a:spcBef>
                <a:spcPts val="500"/>
              </a:spcBef>
              <a:spcAft>
                <a:spcPts val="500"/>
              </a:spcAft>
            </a:pPr>
            <a:r>
              <a:rPr lang="pl-PL" altLang="pl-PL" sz="2400"/>
              <a:t>2 ) It must not be a keyword, a boolean literal (true or false), or the reserved word null. </a:t>
            </a:r>
          </a:p>
          <a:p>
            <a:pPr eaLnBrk="1" hangingPunct="1">
              <a:spcBef>
                <a:spcPts val="500"/>
              </a:spcBef>
              <a:spcAft>
                <a:spcPts val="500"/>
              </a:spcAft>
            </a:pPr>
            <a:endParaRPr lang="pl-PL" altLang="pl-PL" sz="2400"/>
          </a:p>
          <a:p>
            <a:pPr eaLnBrk="1" hangingPunct="1">
              <a:spcBef>
                <a:spcPts val="500"/>
              </a:spcBef>
              <a:spcAft>
                <a:spcPts val="500"/>
              </a:spcAft>
            </a:pPr>
            <a:r>
              <a:rPr lang="pl-PL" altLang="pl-PL" sz="2400"/>
              <a:t>3) It must be unique within its scope. </a:t>
            </a:r>
          </a:p>
        </p:txBody>
      </p:sp>
      <p:sp>
        <p:nvSpPr>
          <p:cNvPr id="59396"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23554" name="Rectangle 2"/>
          <p:cNvSpPr>
            <a:spLocks noGrp="1" noChangeArrowheads="1"/>
          </p:cNvSpPr>
          <p:nvPr>
            <p:ph type="title"/>
          </p:nvPr>
        </p:nvSpPr>
        <p:spPr>
          <a:xfrm>
            <a:off x="762000" y="-171450"/>
            <a:ext cx="7772400" cy="1098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z="3600" smtClean="0">
                <a:solidFill>
                  <a:srgbClr val="FFFF00"/>
                </a:solidFill>
              </a:rPr>
              <a:t> </a:t>
            </a:r>
            <a:r>
              <a:rPr lang="pl-PL" altLang="pl-PL" b="1" smtClean="0"/>
              <a:t>Brief history</a:t>
            </a:r>
          </a:p>
        </p:txBody>
      </p:sp>
      <p:sp>
        <p:nvSpPr>
          <p:cNvPr id="23555" name="Rectangle 3"/>
          <p:cNvSpPr>
            <a:spLocks noGrp="1" noChangeArrowheads="1"/>
          </p:cNvSpPr>
          <p:nvPr>
            <p:ph type="body" idx="1"/>
          </p:nvPr>
        </p:nvSpPr>
        <p:spPr>
          <a:xfrm>
            <a:off x="0" y="1557338"/>
            <a:ext cx="9144000" cy="4114800"/>
          </a:xfrm>
        </p:spPr>
        <p:txBody>
          <a:bodyPr/>
          <a:lstStyle/>
          <a:p>
            <a:r>
              <a:rPr lang="pl-PL" altLang="pl-PL" sz="2400" b="1" dirty="0" smtClean="0"/>
              <a:t>1990 – </a:t>
            </a:r>
            <a:r>
              <a:rPr lang="pl-PL" altLang="pl-PL" sz="2400" b="1" dirty="0" err="1" smtClean="0"/>
              <a:t>suggestion</a:t>
            </a:r>
            <a:r>
              <a:rPr lang="pl-PL" altLang="pl-PL" sz="2400" b="1" dirty="0" smtClean="0"/>
              <a:t> in report „</a:t>
            </a:r>
            <a:r>
              <a:rPr lang="pl-PL" altLang="pl-PL" sz="2400" b="1" dirty="0" err="1" smtClean="0"/>
              <a:t>Further</a:t>
            </a:r>
            <a:r>
              <a:rPr lang="pl-PL" altLang="pl-PL" sz="2400" b="1" dirty="0" smtClean="0"/>
              <a:t>” </a:t>
            </a:r>
            <a:r>
              <a:rPr lang="pl-PL" altLang="pl-PL" sz="2400" b="1" dirty="0" err="1" smtClean="0"/>
              <a:t>concerning</a:t>
            </a:r>
            <a:r>
              <a:rPr lang="pl-PL" altLang="pl-PL" sz="2400" b="1" dirty="0" smtClean="0"/>
              <a:t> </a:t>
            </a:r>
            <a:r>
              <a:rPr lang="pl-PL" altLang="pl-PL" sz="2400" b="1" dirty="0" err="1" smtClean="0"/>
              <a:t>creation</a:t>
            </a:r>
            <a:r>
              <a:rPr lang="pl-PL" altLang="pl-PL" sz="2400" b="1" dirty="0" smtClean="0"/>
              <a:t> of </a:t>
            </a:r>
            <a:r>
              <a:rPr lang="pl-PL" altLang="pl-PL" sz="2400" b="1" dirty="0" err="1" smtClean="0"/>
              <a:t>new</a:t>
            </a:r>
            <a:r>
              <a:rPr lang="pl-PL" altLang="pl-PL" sz="2400" b="1" dirty="0" smtClean="0"/>
              <a:t> </a:t>
            </a:r>
            <a:r>
              <a:rPr lang="pl-PL" altLang="pl-PL" sz="2400" b="1" dirty="0" err="1" smtClean="0"/>
              <a:t>object</a:t>
            </a:r>
            <a:r>
              <a:rPr lang="pl-PL" altLang="pl-PL" sz="2400" b="1" dirty="0" smtClean="0"/>
              <a:t> </a:t>
            </a:r>
            <a:r>
              <a:rPr lang="pl-PL" altLang="pl-PL" sz="2400" b="1" dirty="0" err="1" smtClean="0"/>
              <a:t>oriented</a:t>
            </a:r>
            <a:r>
              <a:rPr lang="pl-PL" altLang="pl-PL" sz="2400" b="1" dirty="0" smtClean="0"/>
              <a:t> environment</a:t>
            </a:r>
          </a:p>
          <a:p>
            <a:r>
              <a:rPr lang="pl-PL" altLang="pl-PL" sz="2400" b="1" dirty="0" smtClean="0"/>
              <a:t>1991 – OAK („Object Application </a:t>
            </a:r>
            <a:r>
              <a:rPr lang="pl-PL" altLang="pl-PL" sz="2400" b="1" dirty="0" err="1" smtClean="0"/>
              <a:t>Kernel</a:t>
            </a:r>
            <a:r>
              <a:rPr lang="pl-PL" altLang="pl-PL" sz="2400" b="1" dirty="0" smtClean="0"/>
              <a:t>”) </a:t>
            </a:r>
            <a:r>
              <a:rPr lang="pl-PL" altLang="pl-PL" sz="2400" b="1" dirty="0" err="1" smtClean="0"/>
              <a:t>language</a:t>
            </a:r>
            <a:r>
              <a:rPr lang="pl-PL" altLang="pl-PL" sz="2400" b="1" dirty="0" smtClean="0"/>
              <a:t> (James </a:t>
            </a:r>
            <a:r>
              <a:rPr lang="pl-PL" altLang="pl-PL" sz="2400" b="1" dirty="0" err="1" smtClean="0"/>
              <a:t>Gosling</a:t>
            </a:r>
            <a:r>
              <a:rPr lang="pl-PL" altLang="pl-PL" sz="2400" b="1" dirty="0" smtClean="0"/>
              <a:t>)</a:t>
            </a:r>
          </a:p>
          <a:p>
            <a:r>
              <a:rPr lang="pl-PL" altLang="pl-PL" sz="2400" b="1" dirty="0" smtClean="0"/>
              <a:t>1995 – </a:t>
            </a:r>
            <a:r>
              <a:rPr lang="pl-PL" altLang="pl-PL" sz="2400" b="1" dirty="0" err="1" smtClean="0"/>
              <a:t>new</a:t>
            </a:r>
            <a:r>
              <a:rPr lang="pl-PL" altLang="pl-PL" sz="2400" b="1" dirty="0" smtClean="0"/>
              <a:t> </a:t>
            </a:r>
            <a:r>
              <a:rPr lang="pl-PL" altLang="pl-PL" sz="2400" b="1" dirty="0" err="1" smtClean="0"/>
              <a:t>language</a:t>
            </a:r>
            <a:r>
              <a:rPr lang="pl-PL" altLang="pl-PL" sz="2400" b="1" dirty="0" smtClean="0"/>
              <a:t> </a:t>
            </a:r>
            <a:r>
              <a:rPr lang="pl-PL" altLang="pl-PL" sz="2400" b="1" dirty="0" err="1" smtClean="0"/>
              <a:t>name</a:t>
            </a:r>
            <a:r>
              <a:rPr lang="pl-PL" altLang="pl-PL" sz="2400" b="1" dirty="0" smtClean="0"/>
              <a:t>: „Java”</a:t>
            </a:r>
          </a:p>
          <a:p>
            <a:r>
              <a:rPr lang="pl-PL" altLang="pl-PL" sz="2400" b="1" dirty="0" smtClean="0"/>
              <a:t>1996 -  Netscape </a:t>
            </a:r>
            <a:r>
              <a:rPr lang="pl-PL" altLang="pl-PL" sz="2400" b="1" dirty="0" err="1" smtClean="0"/>
              <a:t>compatible</a:t>
            </a:r>
            <a:r>
              <a:rPr lang="pl-PL" altLang="pl-PL" sz="2400" b="1" dirty="0" smtClean="0"/>
              <a:t> with Java 1.0. Sun </a:t>
            </a:r>
            <a:r>
              <a:rPr lang="pl-PL" altLang="pl-PL" sz="2400" b="1" dirty="0" err="1" smtClean="0"/>
              <a:t>propagates</a:t>
            </a:r>
            <a:r>
              <a:rPr lang="pl-PL" altLang="pl-PL" sz="2400" b="1" dirty="0" smtClean="0"/>
              <a:t> Java 1.0 environment</a:t>
            </a:r>
          </a:p>
          <a:p>
            <a:r>
              <a:rPr lang="pl-PL" altLang="pl-PL" sz="2400" b="1" dirty="0" smtClean="0"/>
              <a:t>2001 – Java 1.4.0 – </a:t>
            </a:r>
            <a:r>
              <a:rPr lang="pl-PL" altLang="pl-PL" sz="2400" b="1" dirty="0" err="1" smtClean="0"/>
              <a:t>over</a:t>
            </a:r>
            <a:r>
              <a:rPr lang="pl-PL" altLang="pl-PL" sz="2400" b="1" dirty="0" smtClean="0"/>
              <a:t> 2100 </a:t>
            </a:r>
            <a:r>
              <a:rPr lang="pl-PL" altLang="pl-PL" sz="2400" b="1" dirty="0" err="1" smtClean="0"/>
              <a:t>classes</a:t>
            </a:r>
            <a:r>
              <a:rPr lang="pl-PL" altLang="pl-PL" sz="2400" b="1" dirty="0" smtClean="0"/>
              <a:t> </a:t>
            </a:r>
            <a:r>
              <a:rPr lang="pl-PL" altLang="pl-PL" sz="2400" b="1" dirty="0" err="1" smtClean="0"/>
              <a:t>library</a:t>
            </a:r>
            <a:endParaRPr lang="pl-PL" altLang="pl-PL" sz="2400" b="1" dirty="0" smtClean="0"/>
          </a:p>
          <a:p>
            <a:r>
              <a:rPr lang="pl-PL" altLang="pl-PL" sz="2400" b="1" dirty="0" smtClean="0"/>
              <a:t>2004 – Java 1.5.0</a:t>
            </a:r>
          </a:p>
          <a:p>
            <a:r>
              <a:rPr lang="pl-PL" altLang="pl-PL" sz="2400" b="1" dirty="0" smtClean="0"/>
              <a:t>2007 – Java 1.6.0</a:t>
            </a:r>
          </a:p>
          <a:p>
            <a:r>
              <a:rPr lang="pl-PL" altLang="pl-PL" sz="2400" b="1" dirty="0" smtClean="0"/>
              <a:t>2019 – Java 1.11.0</a:t>
            </a:r>
          </a:p>
          <a:p>
            <a:pPr>
              <a:buFontTx/>
              <a:buNone/>
            </a:pPr>
            <a:endParaRPr lang="pl-PL" altLang="pl-PL" sz="2400" b="1" dirty="0" smtClean="0"/>
          </a:p>
          <a:p>
            <a:pPr>
              <a:buFontTx/>
              <a:buNone/>
            </a:pPr>
            <a:endParaRPr lang="pl-PL" altLang="pl-PL"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0418"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Variables (5)</a:t>
            </a:r>
          </a:p>
        </p:txBody>
      </p:sp>
      <p:sp>
        <p:nvSpPr>
          <p:cNvPr id="60419" name="Text Box 3"/>
          <p:cNvSpPr txBox="1">
            <a:spLocks noChangeArrowheads="1"/>
          </p:cNvSpPr>
          <p:nvPr/>
        </p:nvSpPr>
        <p:spPr bwMode="auto">
          <a:xfrm>
            <a:off x="228600" y="685800"/>
            <a:ext cx="8915400" cy="720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lvl="1" eaLnBrk="1" hangingPunct="1">
              <a:spcBef>
                <a:spcPts val="500"/>
              </a:spcBef>
              <a:spcAft>
                <a:spcPts val="500"/>
              </a:spcAft>
            </a:pPr>
            <a:r>
              <a:rPr lang="pl-PL" altLang="pl-PL" sz="2400" b="1"/>
              <a:t>By Convention :</a:t>
            </a:r>
          </a:p>
          <a:p>
            <a:pPr lvl="1" eaLnBrk="1" hangingPunct="1">
              <a:spcBef>
                <a:spcPts val="500"/>
              </a:spcBef>
              <a:spcAft>
                <a:spcPts val="500"/>
              </a:spcAft>
              <a:buFontTx/>
              <a:buChar char="•"/>
            </a:pPr>
            <a:r>
              <a:rPr lang="pl-PL" altLang="pl-PL" sz="2400"/>
              <a:t>Variable names begin with a lowercase letter.</a:t>
            </a:r>
          </a:p>
          <a:p>
            <a:pPr lvl="1" eaLnBrk="1" hangingPunct="1">
              <a:spcBef>
                <a:spcPts val="500"/>
              </a:spcBef>
              <a:spcAft>
                <a:spcPts val="500"/>
              </a:spcAft>
              <a:buFontTx/>
              <a:buChar char="•"/>
            </a:pPr>
            <a:r>
              <a:rPr lang="pl-PL" altLang="pl-PL" sz="2400"/>
              <a:t>Class names begin with an uppercase letter. </a:t>
            </a:r>
          </a:p>
          <a:p>
            <a:pPr lvl="1" eaLnBrk="1" hangingPunct="1">
              <a:spcBef>
                <a:spcPts val="500"/>
              </a:spcBef>
              <a:spcAft>
                <a:spcPts val="500"/>
              </a:spcAft>
              <a:buFontTx/>
              <a:buChar char="•"/>
            </a:pPr>
            <a:r>
              <a:rPr lang="pl-PL" altLang="pl-PL" sz="2400"/>
              <a:t>If a variable name consists of more than one word, the words are joined together, and each word after the first begins with an uppercase letter, like this: </a:t>
            </a:r>
            <a:r>
              <a:rPr lang="pl-PL" altLang="pl-PL" sz="2400" i="1"/>
              <a:t>isVisible.</a:t>
            </a:r>
            <a:r>
              <a:rPr lang="pl-PL" altLang="pl-PL" sz="2400"/>
              <a:t> </a:t>
            </a:r>
          </a:p>
          <a:p>
            <a:pPr lvl="1" eaLnBrk="1" hangingPunct="1">
              <a:spcBef>
                <a:spcPts val="500"/>
              </a:spcBef>
              <a:spcAft>
                <a:spcPts val="500"/>
              </a:spcAft>
              <a:buFontTx/>
              <a:buChar char="•"/>
            </a:pPr>
            <a:r>
              <a:rPr lang="pl-PL" altLang="pl-PL" sz="2400"/>
              <a:t>The underscore character (_) is acceptable anywhere in a name, but by convention is used only to separate words in constants (because constants are all caps by convention and thus cannot be case-delimited). </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60420"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1442" name="Rectangle 2"/>
          <p:cNvSpPr>
            <a:spLocks noGrp="1" noChangeArrowheads="1"/>
          </p:cNvSpPr>
          <p:nvPr>
            <p:ph type="title"/>
          </p:nvPr>
        </p:nvSpPr>
        <p:spPr>
          <a:xfrm>
            <a:off x="684213" y="0"/>
            <a:ext cx="8459787" cy="981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Variables (6)</a:t>
            </a:r>
          </a:p>
        </p:txBody>
      </p:sp>
      <p:sp>
        <p:nvSpPr>
          <p:cNvPr id="61443" name="Text Box 3"/>
          <p:cNvSpPr txBox="1">
            <a:spLocks noChangeArrowheads="1"/>
          </p:cNvSpPr>
          <p:nvPr/>
        </p:nvSpPr>
        <p:spPr bwMode="auto">
          <a:xfrm>
            <a:off x="228600" y="549275"/>
            <a:ext cx="8915400"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000"/>
          </a:p>
          <a:p>
            <a:pPr eaLnBrk="1" hangingPunct="1">
              <a:spcBef>
                <a:spcPts val="500"/>
              </a:spcBef>
              <a:spcAft>
                <a:spcPts val="500"/>
              </a:spcAft>
              <a:buFontTx/>
              <a:buChar char="•"/>
            </a:pPr>
            <a:r>
              <a:rPr lang="pl-PL" altLang="pl-PL" sz="2000"/>
              <a:t>A variable's </a:t>
            </a:r>
            <a:r>
              <a:rPr lang="pl-PL" altLang="pl-PL" sz="2000" b="1"/>
              <a:t>scope</a:t>
            </a:r>
            <a:r>
              <a:rPr lang="pl-PL" altLang="pl-PL" sz="2000"/>
              <a:t> is the region of a program within which the variable can be referred to by its simple name. </a:t>
            </a:r>
          </a:p>
          <a:p>
            <a:pPr eaLnBrk="1" hangingPunct="1">
              <a:spcBef>
                <a:spcPts val="500"/>
              </a:spcBef>
              <a:spcAft>
                <a:spcPts val="500"/>
              </a:spcAft>
              <a:buFontTx/>
              <a:buChar char="•"/>
            </a:pPr>
            <a:r>
              <a:rPr lang="pl-PL" altLang="pl-PL" sz="2000"/>
              <a:t>The location of the variable declaration within your program establishes its scope and places it into one of these four categories:</a:t>
            </a:r>
            <a:r>
              <a:rPr lang="pl-PL" altLang="pl-PL" sz="2000">
                <a:latin typeface="Times New Roman" panose="02020603050405020304" pitchFamily="18" charset="0"/>
              </a:rPr>
              <a:t> </a:t>
            </a:r>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p>
        </p:txBody>
      </p:sp>
      <p:sp>
        <p:nvSpPr>
          <p:cNvPr id="61444"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pic>
        <p:nvPicPr>
          <p:cNvPr id="61445" name="Picture 5" descr="n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370138"/>
            <a:ext cx="5221288" cy="37957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2466"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Variables (7)</a:t>
            </a:r>
          </a:p>
        </p:txBody>
      </p:sp>
      <p:sp>
        <p:nvSpPr>
          <p:cNvPr id="62467" name="Text Box 3"/>
          <p:cNvSpPr txBox="1">
            <a:spLocks noChangeArrowheads="1"/>
          </p:cNvSpPr>
          <p:nvPr/>
        </p:nvSpPr>
        <p:spPr bwMode="auto">
          <a:xfrm>
            <a:off x="228600" y="1066800"/>
            <a:ext cx="89154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buFontTx/>
              <a:buChar char="•"/>
            </a:pPr>
            <a:r>
              <a:rPr lang="pl-PL" altLang="pl-PL" sz="2400"/>
              <a:t>The value of a </a:t>
            </a:r>
            <a:r>
              <a:rPr lang="pl-PL" altLang="pl-PL" sz="2400" b="1"/>
              <a:t>final variable</a:t>
            </a:r>
            <a:r>
              <a:rPr lang="pl-PL" altLang="pl-PL" sz="2400"/>
              <a:t> cannot change after it has been initialized. Such variables are similar to constants in other programming languages. </a:t>
            </a:r>
          </a:p>
          <a:p>
            <a:pPr eaLnBrk="1" hangingPunct="1">
              <a:spcBef>
                <a:spcPts val="500"/>
              </a:spcBef>
              <a:spcAft>
                <a:spcPts val="500"/>
              </a:spcAft>
              <a:buFontTx/>
              <a:buChar char="•"/>
            </a:pPr>
            <a:r>
              <a:rPr lang="pl-PL" altLang="pl-PL" sz="2400"/>
              <a:t>To declare a final variable, use the final keyword in the variable declaration before the type: </a:t>
            </a:r>
          </a:p>
          <a:p>
            <a:pPr lvl="2" eaLnBrk="1" hangingPunct="1"/>
            <a:r>
              <a:rPr lang="pl-PL" altLang="pl-PL" sz="2400" i="1"/>
              <a:t>final int aFinalVar = 0</a:t>
            </a:r>
            <a:r>
              <a:rPr lang="pl-PL" altLang="pl-PL" sz="2400"/>
              <a:t>;</a:t>
            </a:r>
          </a:p>
          <a:p>
            <a:pPr eaLnBrk="1" hangingPunct="1">
              <a:spcBef>
                <a:spcPts val="500"/>
              </a:spcBef>
              <a:spcAft>
                <a:spcPts val="500"/>
              </a:spcAft>
              <a:buFontTx/>
              <a:buChar char="•"/>
            </a:pPr>
            <a:r>
              <a:rPr lang="pl-PL" altLang="pl-PL" sz="2400"/>
              <a:t>It is possible declare the local variable and initialize it later (but only once): </a:t>
            </a:r>
          </a:p>
          <a:p>
            <a:pPr lvl="2" eaLnBrk="1" hangingPunct="1"/>
            <a:r>
              <a:rPr lang="pl-PL" altLang="pl-PL" sz="2400" i="1"/>
              <a:t>final int blankfinal;</a:t>
            </a:r>
          </a:p>
          <a:p>
            <a:pPr lvl="2" eaLnBrk="1" hangingPunct="1"/>
            <a:r>
              <a:rPr lang="pl-PL" altLang="pl-PL" sz="2400" i="1"/>
              <a:t>. . .</a:t>
            </a:r>
          </a:p>
          <a:p>
            <a:pPr lvl="2" eaLnBrk="1" hangingPunct="1"/>
            <a:r>
              <a:rPr lang="pl-PL" altLang="pl-PL" sz="2400" i="1"/>
              <a:t>blankfinal = 0;</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62468"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3490"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Variables (8)</a:t>
            </a:r>
          </a:p>
        </p:txBody>
      </p:sp>
      <p:sp>
        <p:nvSpPr>
          <p:cNvPr id="63491" name="Text Box 3"/>
          <p:cNvSpPr txBox="1">
            <a:spLocks noChangeArrowheads="1"/>
          </p:cNvSpPr>
          <p:nvPr/>
        </p:nvSpPr>
        <p:spPr bwMode="auto">
          <a:xfrm>
            <a:off x="228600" y="990600"/>
            <a:ext cx="8915400" cy="644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a:t>Question:</a:t>
            </a:r>
          </a:p>
          <a:p>
            <a:pPr eaLnBrk="1" hangingPunct="1">
              <a:spcBef>
                <a:spcPts val="500"/>
              </a:spcBef>
              <a:spcAft>
                <a:spcPts val="500"/>
              </a:spcAft>
            </a:pPr>
            <a:r>
              <a:rPr lang="pl-PL" altLang="pl-PL" sz="2000" b="1"/>
              <a:t>Which of the following are valid variable names?</a:t>
            </a:r>
          </a:p>
          <a:p>
            <a:pPr eaLnBrk="1" hangingPunct="1">
              <a:spcBef>
                <a:spcPts val="500"/>
              </a:spcBef>
              <a:spcAft>
                <a:spcPts val="500"/>
              </a:spcAft>
              <a:buFontTx/>
              <a:buChar char="•"/>
            </a:pPr>
            <a:r>
              <a:rPr lang="pl-PL" altLang="pl-PL" sz="2000"/>
              <a:t>int </a:t>
            </a:r>
          </a:p>
          <a:p>
            <a:pPr eaLnBrk="1" hangingPunct="1">
              <a:spcBef>
                <a:spcPts val="500"/>
              </a:spcBef>
              <a:spcAft>
                <a:spcPts val="500"/>
              </a:spcAft>
              <a:buFontTx/>
              <a:buChar char="•"/>
            </a:pPr>
            <a:r>
              <a:rPr lang="pl-PL" altLang="pl-PL" sz="2000"/>
              <a:t>anInt </a:t>
            </a:r>
          </a:p>
          <a:p>
            <a:pPr eaLnBrk="1" hangingPunct="1">
              <a:spcBef>
                <a:spcPts val="500"/>
              </a:spcBef>
              <a:spcAft>
                <a:spcPts val="500"/>
              </a:spcAft>
              <a:buFontTx/>
              <a:buChar char="•"/>
            </a:pPr>
            <a:r>
              <a:rPr lang="pl-PL" altLang="pl-PL" sz="2000"/>
              <a:t>i </a:t>
            </a:r>
          </a:p>
          <a:p>
            <a:pPr eaLnBrk="1" hangingPunct="1">
              <a:spcBef>
                <a:spcPts val="500"/>
              </a:spcBef>
              <a:spcAft>
                <a:spcPts val="500"/>
              </a:spcAft>
              <a:buFontTx/>
              <a:buChar char="•"/>
            </a:pPr>
            <a:r>
              <a:rPr lang="pl-PL" altLang="pl-PL" sz="2000"/>
              <a:t>i1 </a:t>
            </a:r>
          </a:p>
          <a:p>
            <a:pPr eaLnBrk="1" hangingPunct="1">
              <a:spcBef>
                <a:spcPts val="500"/>
              </a:spcBef>
              <a:spcAft>
                <a:spcPts val="500"/>
              </a:spcAft>
              <a:buFontTx/>
              <a:buChar char="•"/>
            </a:pPr>
            <a:r>
              <a:rPr lang="pl-PL" altLang="pl-PL" sz="2000"/>
              <a:t>1 </a:t>
            </a:r>
          </a:p>
          <a:p>
            <a:pPr eaLnBrk="1" hangingPunct="1">
              <a:spcBef>
                <a:spcPts val="500"/>
              </a:spcBef>
              <a:spcAft>
                <a:spcPts val="500"/>
              </a:spcAft>
              <a:buFontTx/>
              <a:buChar char="•"/>
            </a:pPr>
            <a:r>
              <a:rPr lang="pl-PL" altLang="pl-PL" sz="2000"/>
              <a:t>thing1 </a:t>
            </a:r>
          </a:p>
          <a:p>
            <a:pPr eaLnBrk="1" hangingPunct="1">
              <a:spcBef>
                <a:spcPts val="500"/>
              </a:spcBef>
              <a:spcAft>
                <a:spcPts val="500"/>
              </a:spcAft>
              <a:buFontTx/>
              <a:buChar char="•"/>
            </a:pPr>
            <a:r>
              <a:rPr lang="pl-PL" altLang="pl-PL" sz="2000"/>
              <a:t>1thing </a:t>
            </a:r>
          </a:p>
          <a:p>
            <a:pPr eaLnBrk="1" hangingPunct="1">
              <a:spcBef>
                <a:spcPts val="500"/>
              </a:spcBef>
              <a:spcAft>
                <a:spcPts val="500"/>
              </a:spcAft>
              <a:buFontTx/>
              <a:buChar char="•"/>
            </a:pPr>
            <a:r>
              <a:rPr lang="pl-PL" altLang="pl-PL" sz="2000"/>
              <a:t>ONE-HUNDRED </a:t>
            </a:r>
          </a:p>
          <a:p>
            <a:pPr eaLnBrk="1" hangingPunct="1">
              <a:spcBef>
                <a:spcPts val="500"/>
              </a:spcBef>
              <a:spcAft>
                <a:spcPts val="500"/>
              </a:spcAft>
              <a:buFontTx/>
              <a:buChar char="•"/>
            </a:pPr>
            <a:r>
              <a:rPr lang="pl-PL" altLang="pl-PL" sz="2000"/>
              <a:t>ONE_HUNDRED </a:t>
            </a:r>
          </a:p>
          <a:p>
            <a:pPr eaLnBrk="1" hangingPunct="1">
              <a:spcBef>
                <a:spcPts val="500"/>
              </a:spcBef>
              <a:spcAft>
                <a:spcPts val="500"/>
              </a:spcAft>
            </a:pPr>
            <a:endParaRPr lang="pl-PL" altLang="pl-PL" sz="2000"/>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p>
        </p:txBody>
      </p:sp>
      <p:sp>
        <p:nvSpPr>
          <p:cNvPr id="63492"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63493" name="Text Box 5"/>
          <p:cNvSpPr txBox="1">
            <a:spLocks noChangeArrowheads="1"/>
          </p:cNvSpPr>
          <p:nvPr/>
        </p:nvSpPr>
        <p:spPr bwMode="auto">
          <a:xfrm>
            <a:off x="228600" y="990600"/>
            <a:ext cx="8915400" cy="644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a:t>Question:</a:t>
            </a:r>
          </a:p>
          <a:p>
            <a:pPr eaLnBrk="1" hangingPunct="1">
              <a:spcBef>
                <a:spcPts val="500"/>
              </a:spcBef>
              <a:spcAft>
                <a:spcPts val="500"/>
              </a:spcAft>
            </a:pPr>
            <a:r>
              <a:rPr lang="pl-PL" altLang="pl-PL" sz="2000" b="1"/>
              <a:t>Which of the following are valid variable names? Answer:</a:t>
            </a:r>
          </a:p>
          <a:p>
            <a:pPr eaLnBrk="1" hangingPunct="1">
              <a:spcBef>
                <a:spcPts val="500"/>
              </a:spcBef>
              <a:spcAft>
                <a:spcPts val="500"/>
              </a:spcAft>
              <a:buFontTx/>
              <a:buChar char="•"/>
            </a:pPr>
            <a:r>
              <a:rPr lang="pl-PL" altLang="pl-PL" sz="2000">
                <a:solidFill>
                  <a:schemeClr val="folHlink"/>
                </a:solidFill>
              </a:rPr>
              <a:t>int 				</a:t>
            </a:r>
          </a:p>
          <a:p>
            <a:pPr eaLnBrk="1" hangingPunct="1">
              <a:spcBef>
                <a:spcPts val="500"/>
              </a:spcBef>
              <a:spcAft>
                <a:spcPts val="500"/>
              </a:spcAft>
              <a:buFontTx/>
              <a:buChar char="•"/>
            </a:pPr>
            <a:r>
              <a:rPr lang="pl-PL" altLang="pl-PL" sz="2000">
                <a:solidFill>
                  <a:schemeClr val="accent1"/>
                </a:solidFill>
              </a:rPr>
              <a:t>anInt</a:t>
            </a:r>
            <a:r>
              <a:rPr lang="pl-PL" altLang="pl-PL" sz="2000">
                <a:solidFill>
                  <a:schemeClr val="folHlink"/>
                </a:solidFill>
              </a:rPr>
              <a:t> </a:t>
            </a:r>
          </a:p>
          <a:p>
            <a:pPr eaLnBrk="1" hangingPunct="1">
              <a:spcBef>
                <a:spcPts val="500"/>
              </a:spcBef>
              <a:spcAft>
                <a:spcPts val="500"/>
              </a:spcAft>
              <a:buFontTx/>
              <a:buChar char="•"/>
            </a:pPr>
            <a:r>
              <a:rPr lang="pl-PL" altLang="pl-PL" sz="2000">
                <a:solidFill>
                  <a:schemeClr val="accent1"/>
                </a:solidFill>
              </a:rPr>
              <a:t>i </a:t>
            </a:r>
          </a:p>
          <a:p>
            <a:pPr eaLnBrk="1" hangingPunct="1">
              <a:spcBef>
                <a:spcPts val="500"/>
              </a:spcBef>
              <a:spcAft>
                <a:spcPts val="500"/>
              </a:spcAft>
              <a:buFontTx/>
              <a:buChar char="•"/>
            </a:pPr>
            <a:r>
              <a:rPr lang="pl-PL" altLang="pl-PL" sz="2000">
                <a:solidFill>
                  <a:schemeClr val="accent1"/>
                </a:solidFill>
              </a:rPr>
              <a:t>i1</a:t>
            </a:r>
            <a:r>
              <a:rPr lang="pl-PL" altLang="pl-PL" sz="2000">
                <a:solidFill>
                  <a:schemeClr val="folHlink"/>
                </a:solidFill>
              </a:rPr>
              <a:t> </a:t>
            </a:r>
          </a:p>
          <a:p>
            <a:pPr eaLnBrk="1" hangingPunct="1">
              <a:spcBef>
                <a:spcPts val="500"/>
              </a:spcBef>
              <a:spcAft>
                <a:spcPts val="500"/>
              </a:spcAft>
              <a:buFontTx/>
              <a:buChar char="•"/>
            </a:pPr>
            <a:r>
              <a:rPr lang="pl-PL" altLang="pl-PL" sz="2000">
                <a:solidFill>
                  <a:schemeClr val="folHlink"/>
                </a:solidFill>
              </a:rPr>
              <a:t>1 </a:t>
            </a:r>
          </a:p>
          <a:p>
            <a:pPr eaLnBrk="1" hangingPunct="1">
              <a:spcBef>
                <a:spcPts val="500"/>
              </a:spcBef>
              <a:spcAft>
                <a:spcPts val="500"/>
              </a:spcAft>
              <a:buFontTx/>
              <a:buChar char="•"/>
            </a:pPr>
            <a:r>
              <a:rPr lang="pl-PL" altLang="pl-PL" sz="2000">
                <a:solidFill>
                  <a:schemeClr val="accent1"/>
                </a:solidFill>
              </a:rPr>
              <a:t>thing1</a:t>
            </a:r>
            <a:r>
              <a:rPr lang="pl-PL" altLang="pl-PL" sz="2000">
                <a:solidFill>
                  <a:schemeClr val="folHlink"/>
                </a:solidFill>
              </a:rPr>
              <a:t> </a:t>
            </a:r>
          </a:p>
          <a:p>
            <a:pPr eaLnBrk="1" hangingPunct="1">
              <a:spcBef>
                <a:spcPts val="500"/>
              </a:spcBef>
              <a:spcAft>
                <a:spcPts val="500"/>
              </a:spcAft>
              <a:buFontTx/>
              <a:buChar char="•"/>
            </a:pPr>
            <a:r>
              <a:rPr lang="pl-PL" altLang="pl-PL" sz="2000">
                <a:solidFill>
                  <a:schemeClr val="folHlink"/>
                </a:solidFill>
              </a:rPr>
              <a:t>1thing </a:t>
            </a:r>
          </a:p>
          <a:p>
            <a:pPr eaLnBrk="1" hangingPunct="1">
              <a:spcBef>
                <a:spcPts val="500"/>
              </a:spcBef>
              <a:spcAft>
                <a:spcPts val="500"/>
              </a:spcAft>
              <a:buFontTx/>
              <a:buChar char="•"/>
            </a:pPr>
            <a:r>
              <a:rPr lang="pl-PL" altLang="pl-PL" sz="2000">
                <a:solidFill>
                  <a:schemeClr val="folHlink"/>
                </a:solidFill>
              </a:rPr>
              <a:t>ONE-HUNDRED </a:t>
            </a:r>
          </a:p>
          <a:p>
            <a:pPr eaLnBrk="1" hangingPunct="1">
              <a:spcBef>
                <a:spcPts val="500"/>
              </a:spcBef>
              <a:spcAft>
                <a:spcPts val="500"/>
              </a:spcAft>
              <a:buFontTx/>
              <a:buChar char="•"/>
            </a:pPr>
            <a:r>
              <a:rPr lang="pl-PL" altLang="pl-PL" sz="2000">
                <a:solidFill>
                  <a:schemeClr val="accent1"/>
                </a:solidFill>
              </a:rPr>
              <a:t>ONE_HUNDRED</a:t>
            </a:r>
            <a:r>
              <a:rPr lang="pl-PL" altLang="pl-PL" sz="2000"/>
              <a:t> </a:t>
            </a:r>
          </a:p>
          <a:p>
            <a:pPr eaLnBrk="1" hangingPunct="1">
              <a:spcBef>
                <a:spcPts val="500"/>
              </a:spcBef>
              <a:spcAft>
                <a:spcPts val="500"/>
              </a:spcAft>
            </a:pPr>
            <a:endParaRPr lang="pl-PL" altLang="pl-PL" sz="2000"/>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latin typeface="Times New Roman" panose="02020603050405020304" pitchFamily="18" charset="0"/>
            </a:endParaRPr>
          </a:p>
          <a:p>
            <a:pPr eaLnBrk="1" hangingPunct="1">
              <a:spcBef>
                <a:spcPts val="500"/>
              </a:spcBef>
              <a:spcAft>
                <a:spcPts val="500"/>
              </a:spcAft>
            </a:pPr>
            <a:endParaRPr lang="pl-PL" altLang="pl-PL"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3"/>
                                        </p:tgtEl>
                                        <p:attrNameLst>
                                          <p:attrName>style.visibility</p:attrName>
                                        </p:attrNameLst>
                                      </p:cBhvr>
                                      <p:to>
                                        <p:strVal val="visible"/>
                                      </p:to>
                                    </p:set>
                                    <p:animEffect transition="in" filter="dissolve">
                                      <p:cBhvr>
                                        <p:cTn id="7" dur="500"/>
                                        <p:tgtEl>
                                          <p:spTgt spid="6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4514"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Operators</a:t>
            </a:r>
          </a:p>
        </p:txBody>
      </p:sp>
      <p:sp>
        <p:nvSpPr>
          <p:cNvPr id="64515" name="Text Box 3"/>
          <p:cNvSpPr txBox="1">
            <a:spLocks noChangeArrowheads="1"/>
          </p:cNvSpPr>
          <p:nvPr/>
        </p:nvSpPr>
        <p:spPr bwMode="auto">
          <a:xfrm>
            <a:off x="228600" y="1066800"/>
            <a:ext cx="8915400" cy="721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endParaRPr lang="pl-PL" altLang="pl-PL" sz="2400"/>
          </a:p>
          <a:p>
            <a:pPr eaLnBrk="1" hangingPunct="1">
              <a:spcBef>
                <a:spcPts val="500"/>
              </a:spcBef>
              <a:spcAft>
                <a:spcPts val="500"/>
              </a:spcAft>
            </a:pPr>
            <a:r>
              <a:rPr lang="pl-PL" altLang="pl-PL" sz="2400"/>
              <a:t>An </a:t>
            </a:r>
            <a:r>
              <a:rPr lang="pl-PL" altLang="pl-PL" sz="2400" b="1"/>
              <a:t>operator</a:t>
            </a:r>
            <a:r>
              <a:rPr lang="pl-PL" altLang="pl-PL" sz="2400"/>
              <a:t> performs a function on one, two, or three </a:t>
            </a:r>
            <a:r>
              <a:rPr lang="pl-PL" altLang="pl-PL" sz="2400" b="1"/>
              <a:t>operands.</a:t>
            </a:r>
            <a:r>
              <a:rPr lang="pl-PL" altLang="pl-PL" sz="2400"/>
              <a:t> </a:t>
            </a:r>
          </a:p>
          <a:p>
            <a:pPr eaLnBrk="1" hangingPunct="1">
              <a:spcBef>
                <a:spcPts val="500"/>
              </a:spcBef>
              <a:spcAft>
                <a:spcPts val="500"/>
              </a:spcAft>
              <a:buFontTx/>
              <a:buChar char="•"/>
            </a:pPr>
            <a:endParaRPr lang="pl-PL" altLang="pl-PL" sz="2400"/>
          </a:p>
          <a:p>
            <a:pPr eaLnBrk="1" hangingPunct="1">
              <a:spcBef>
                <a:spcPts val="500"/>
              </a:spcBef>
              <a:spcAft>
                <a:spcPts val="500"/>
              </a:spcAft>
              <a:buFontTx/>
              <a:buChar char="•"/>
            </a:pPr>
            <a:endParaRPr lang="pl-PL" altLang="pl-PL" sz="2400"/>
          </a:p>
          <a:p>
            <a:pPr eaLnBrk="1" hangingPunct="1">
              <a:spcBef>
                <a:spcPts val="500"/>
              </a:spcBef>
              <a:spcAft>
                <a:spcPts val="500"/>
              </a:spcAft>
              <a:buFontTx/>
              <a:buChar char="•"/>
            </a:pPr>
            <a:r>
              <a:rPr lang="pl-PL" altLang="pl-PL" sz="2400" b="1"/>
              <a:t>Unary</a:t>
            </a:r>
            <a:r>
              <a:rPr lang="pl-PL" altLang="pl-PL" sz="2400"/>
              <a:t> operators (example: ++) (postfix and prefix)</a:t>
            </a:r>
          </a:p>
          <a:p>
            <a:pPr eaLnBrk="1" hangingPunct="1">
              <a:spcBef>
                <a:spcPts val="500"/>
              </a:spcBef>
              <a:spcAft>
                <a:spcPts val="500"/>
              </a:spcAft>
              <a:buFontTx/>
              <a:buChar char="•"/>
            </a:pPr>
            <a:r>
              <a:rPr lang="pl-PL" altLang="pl-PL" sz="2400" b="1"/>
              <a:t>Binary </a:t>
            </a:r>
            <a:r>
              <a:rPr lang="pl-PL" altLang="pl-PL" sz="2400"/>
              <a:t>operators (example: +) (infix)</a:t>
            </a:r>
          </a:p>
          <a:p>
            <a:pPr eaLnBrk="1" hangingPunct="1">
              <a:spcBef>
                <a:spcPts val="500"/>
              </a:spcBef>
              <a:spcAft>
                <a:spcPts val="500"/>
              </a:spcAft>
              <a:buFontTx/>
              <a:buChar char="•"/>
            </a:pPr>
            <a:r>
              <a:rPr lang="pl-PL" altLang="pl-PL" sz="2400" b="1"/>
              <a:t>Ternary</a:t>
            </a:r>
            <a:r>
              <a:rPr lang="pl-PL" altLang="pl-PL" sz="2400"/>
              <a:t> operators ( example: ?:) (infix)</a:t>
            </a:r>
            <a:endParaRPr lang="pl-PL" altLang="pl-PL" sz="2400" i="1"/>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64516"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5538" name="Rectangle 2"/>
          <p:cNvSpPr>
            <a:spLocks noGrp="1" noChangeArrowheads="1"/>
          </p:cNvSpPr>
          <p:nvPr>
            <p:ph type="title"/>
          </p:nvPr>
        </p:nvSpPr>
        <p:spPr>
          <a:xfrm>
            <a:off x="684213" y="228600"/>
            <a:ext cx="8459787"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Operators (2)</a:t>
            </a:r>
          </a:p>
        </p:txBody>
      </p:sp>
      <p:sp>
        <p:nvSpPr>
          <p:cNvPr id="65539" name="Text Box 3"/>
          <p:cNvSpPr txBox="1">
            <a:spLocks noChangeArrowheads="1"/>
          </p:cNvSpPr>
          <p:nvPr/>
        </p:nvSpPr>
        <p:spPr bwMode="auto">
          <a:xfrm>
            <a:off x="228600" y="1066800"/>
            <a:ext cx="89154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Arithmetic operators:</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p:txBody>
      </p:sp>
      <p:sp>
        <p:nvSpPr>
          <p:cNvPr id="65540"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65573" name="Group 37"/>
          <p:cNvGraphicFramePr>
            <a:graphicFrameLocks noGrp="1"/>
          </p:cNvGraphicFramePr>
          <p:nvPr/>
        </p:nvGraphicFramePr>
        <p:xfrm>
          <a:off x="381000" y="1905000"/>
          <a:ext cx="7862888" cy="3679827"/>
        </p:xfrm>
        <a:graphic>
          <a:graphicData uri="http://schemas.openxmlformats.org/drawingml/2006/table">
            <a:tbl>
              <a:tblPr/>
              <a:tblGrid>
                <a:gridCol w="1487488">
                  <a:extLst>
                    <a:ext uri="{9D8B030D-6E8A-4147-A177-3AD203B41FA5}">
                      <a16:colId xmlns:a16="http://schemas.microsoft.com/office/drawing/2014/main" val="608837143"/>
                    </a:ext>
                  </a:extLst>
                </a:gridCol>
                <a:gridCol w="1771650">
                  <a:extLst>
                    <a:ext uri="{9D8B030D-6E8A-4147-A177-3AD203B41FA5}">
                      <a16:colId xmlns:a16="http://schemas.microsoft.com/office/drawing/2014/main" val="584215033"/>
                    </a:ext>
                  </a:extLst>
                </a:gridCol>
                <a:gridCol w="4603750">
                  <a:extLst>
                    <a:ext uri="{9D8B030D-6E8A-4147-A177-3AD203B41FA5}">
                      <a16:colId xmlns:a16="http://schemas.microsoft.com/office/drawing/2014/main" val="53177050"/>
                    </a:ext>
                  </a:extLst>
                </a:gridCol>
              </a:tblGrid>
              <a:tr h="585788">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3677697"/>
                  </a:ext>
                </a:extLst>
              </a:tr>
              <a:tr h="585788">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Adds op1 and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3756807"/>
                  </a:ext>
                </a:extLst>
              </a:tr>
              <a:tr h="4810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Subtracts op2 from op1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7614479"/>
                  </a:ext>
                </a:extLst>
              </a:tr>
              <a:tr h="47942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Multiplies op1 by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3585757"/>
                  </a:ext>
                </a:extLst>
              </a:tr>
              <a:tr h="4810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Divides op1 by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38303715"/>
                  </a:ext>
                </a:extLst>
              </a:tr>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Computes the remainder of dividing op1 by op2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pl-PL" altLang="pl-PL" sz="2000" b="0" i="0" u="none" strike="noStrike" cap="none" normalizeH="0" baseline="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73693231"/>
                  </a:ext>
                </a:extLst>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6562" name="Rectangle 2"/>
          <p:cNvSpPr>
            <a:spLocks noGrp="1" noChangeArrowheads="1"/>
          </p:cNvSpPr>
          <p:nvPr>
            <p:ph type="title"/>
          </p:nvPr>
        </p:nvSpPr>
        <p:spPr>
          <a:xfrm>
            <a:off x="755650" y="22860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Operators (3)</a:t>
            </a:r>
          </a:p>
        </p:txBody>
      </p:sp>
      <p:sp>
        <p:nvSpPr>
          <p:cNvPr id="66563" name="Text Box 3"/>
          <p:cNvSpPr txBox="1">
            <a:spLocks noChangeArrowheads="1"/>
          </p:cNvSpPr>
          <p:nvPr/>
        </p:nvSpPr>
        <p:spPr bwMode="auto">
          <a:xfrm>
            <a:off x="228600" y="1066800"/>
            <a:ext cx="89154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Arithmetic operators - conversions:</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p:txBody>
      </p:sp>
      <p:sp>
        <p:nvSpPr>
          <p:cNvPr id="66564"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66586" name="Group 26"/>
          <p:cNvGraphicFramePr>
            <a:graphicFrameLocks noGrp="1"/>
          </p:cNvGraphicFramePr>
          <p:nvPr/>
        </p:nvGraphicFramePr>
        <p:xfrm>
          <a:off x="0" y="1676400"/>
          <a:ext cx="9067800" cy="4064000"/>
        </p:xfrm>
        <a:graphic>
          <a:graphicData uri="http://schemas.openxmlformats.org/drawingml/2006/table">
            <a:tbl>
              <a:tblPr/>
              <a:tblGrid>
                <a:gridCol w="1752600">
                  <a:extLst>
                    <a:ext uri="{9D8B030D-6E8A-4147-A177-3AD203B41FA5}">
                      <a16:colId xmlns:a16="http://schemas.microsoft.com/office/drawing/2014/main" val="110975931"/>
                    </a:ext>
                  </a:extLst>
                </a:gridCol>
                <a:gridCol w="7315200">
                  <a:extLst>
                    <a:ext uri="{9D8B030D-6E8A-4147-A177-3AD203B41FA5}">
                      <a16:colId xmlns:a16="http://schemas.microsoft.com/office/drawing/2014/main" val="126210780"/>
                    </a:ext>
                  </a:extLst>
                </a:gridCol>
              </a:tblGrid>
              <a:tr h="812800">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altLang="pl-PL" sz="2000" b="1" i="0" u="none" strike="noStrike" cap="none" normalizeH="0" baseline="0" smtClean="0">
                          <a:ln>
                            <a:noFill/>
                          </a:ln>
                          <a:solidFill>
                            <a:schemeClr val="tx2"/>
                          </a:solidFill>
                          <a:effectLst/>
                          <a:latin typeface="Arial" panose="020B0604020202020204" pitchFamily="34" charset="0"/>
                        </a:rPr>
                        <a:t>Data Type of Result</a:t>
                      </a:r>
                      <a:endParaRPr kumimoji="0" lang="pl-PL" altLang="pl-PL" sz="2000" b="0" i="0" u="none" strike="noStrike" cap="none" normalizeH="0" baseline="0" smtClean="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altLang="pl-PL" sz="2000" b="1" i="0" u="none" strike="noStrike" cap="none" normalizeH="0" baseline="0" smtClean="0">
                          <a:ln>
                            <a:noFill/>
                          </a:ln>
                          <a:solidFill>
                            <a:schemeClr val="tx2"/>
                          </a:solidFill>
                          <a:effectLst/>
                          <a:latin typeface="Arial" panose="020B0604020202020204" pitchFamily="34" charset="0"/>
                        </a:rPr>
                        <a:t>Data Type of Operands</a:t>
                      </a:r>
                    </a:p>
                    <a:p>
                      <a:pPr marL="0" marR="0" lvl="0" indent="0" algn="ctr" defTabSz="914400" rtl="0" eaLnBrk="0" fontAlgn="base" latinLnBrk="0" hangingPunct="0">
                        <a:lnSpc>
                          <a:spcPct val="100000"/>
                        </a:lnSpc>
                        <a:spcBef>
                          <a:spcPct val="20000"/>
                        </a:spcBef>
                        <a:spcAft>
                          <a:spcPct val="0"/>
                        </a:spcAft>
                        <a:buClrTx/>
                        <a:buSzTx/>
                        <a:buFontTx/>
                        <a:buNone/>
                        <a:tabLst/>
                      </a:pPr>
                      <a:endParaRPr kumimoji="0" lang="pl-PL" altLang="pl-PL" sz="2000" b="0" i="0" u="none" strike="noStrike" cap="none" normalizeH="0" baseline="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6115371"/>
                  </a:ext>
                </a:extLst>
              </a:tr>
              <a:tr h="812800">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long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Neither operand is a float or a double (integer arithmetic); at least one operand is a long.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24616606"/>
                  </a:ext>
                </a:extLst>
              </a:tr>
              <a:tr h="812800">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int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Neither operand is a float or a double (integer arithmetic); neither operand is a long.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25077672"/>
                  </a:ext>
                </a:extLst>
              </a:tr>
              <a:tr h="812800">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double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least one operand is a double.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5000405"/>
                  </a:ext>
                </a:extLst>
              </a:tr>
              <a:tr h="812800">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float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least one operand is a float; neither operand is a double.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3117139"/>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7586" name="Rectangle 2"/>
          <p:cNvSpPr>
            <a:spLocks noGrp="1" noChangeArrowheads="1"/>
          </p:cNvSpPr>
          <p:nvPr>
            <p:ph type="title"/>
          </p:nvPr>
        </p:nvSpPr>
        <p:spPr>
          <a:xfrm>
            <a:off x="684213" y="290513"/>
            <a:ext cx="8459787" cy="546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Operators (4)</a:t>
            </a:r>
          </a:p>
        </p:txBody>
      </p:sp>
      <p:sp>
        <p:nvSpPr>
          <p:cNvPr id="67587" name="Text Box 3"/>
          <p:cNvSpPr txBox="1">
            <a:spLocks noChangeArrowheads="1"/>
          </p:cNvSpPr>
          <p:nvPr/>
        </p:nvSpPr>
        <p:spPr bwMode="auto">
          <a:xfrm>
            <a:off x="228600" y="1052513"/>
            <a:ext cx="8915400" cy="145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dirty="0" err="1" smtClean="0"/>
              <a:t>Unary</a:t>
            </a:r>
            <a:r>
              <a:rPr lang="pl-PL" altLang="pl-PL" sz="2400" b="1" dirty="0" smtClean="0"/>
              <a:t> </a:t>
            </a:r>
            <a:r>
              <a:rPr lang="pl-PL" altLang="pl-PL" sz="2400" b="1" dirty="0" err="1"/>
              <a:t>operators</a:t>
            </a:r>
            <a:r>
              <a:rPr lang="pl-PL" altLang="pl-PL" sz="2400" b="1" dirty="0"/>
              <a:t> :</a:t>
            </a:r>
          </a:p>
          <a:p>
            <a:pPr eaLnBrk="1" hangingPunct="1">
              <a:spcBef>
                <a:spcPts val="500"/>
              </a:spcBef>
              <a:spcAft>
                <a:spcPts val="500"/>
              </a:spcAft>
            </a:pPr>
            <a:endParaRPr lang="pl-PL" altLang="pl-PL" sz="2400" dirty="0"/>
          </a:p>
          <a:p>
            <a:pPr eaLnBrk="1" hangingPunct="1">
              <a:spcBef>
                <a:spcPts val="500"/>
              </a:spcBef>
              <a:spcAft>
                <a:spcPts val="500"/>
              </a:spcAft>
            </a:pPr>
            <a:endParaRPr lang="pl-PL" altLang="pl-PL" sz="2400" dirty="0"/>
          </a:p>
        </p:txBody>
      </p:sp>
      <p:sp>
        <p:nvSpPr>
          <p:cNvPr id="67588"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67625" name="Group 41"/>
          <p:cNvGraphicFramePr>
            <a:graphicFrameLocks noGrp="1"/>
          </p:cNvGraphicFramePr>
          <p:nvPr>
            <p:extLst>
              <p:ext uri="{D42A27DB-BD31-4B8C-83A1-F6EECF244321}">
                <p14:modId xmlns:p14="http://schemas.microsoft.com/office/powerpoint/2010/main" val="2789702837"/>
              </p:ext>
            </p:extLst>
          </p:nvPr>
        </p:nvGraphicFramePr>
        <p:xfrm>
          <a:off x="684213" y="1570038"/>
          <a:ext cx="7127875" cy="4697065"/>
        </p:xfrm>
        <a:graphic>
          <a:graphicData uri="http://schemas.openxmlformats.org/drawingml/2006/table">
            <a:tbl>
              <a:tblPr/>
              <a:tblGrid>
                <a:gridCol w="1349375">
                  <a:extLst>
                    <a:ext uri="{9D8B030D-6E8A-4147-A177-3AD203B41FA5}">
                      <a16:colId xmlns:a16="http://schemas.microsoft.com/office/drawing/2014/main" val="2116457864"/>
                    </a:ext>
                  </a:extLst>
                </a:gridCol>
                <a:gridCol w="962025">
                  <a:extLst>
                    <a:ext uri="{9D8B030D-6E8A-4147-A177-3AD203B41FA5}">
                      <a16:colId xmlns:a16="http://schemas.microsoft.com/office/drawing/2014/main" val="1607767199"/>
                    </a:ext>
                  </a:extLst>
                </a:gridCol>
                <a:gridCol w="4816475">
                  <a:extLst>
                    <a:ext uri="{9D8B030D-6E8A-4147-A177-3AD203B41FA5}">
                      <a16:colId xmlns:a16="http://schemas.microsoft.com/office/drawing/2014/main" val="3055391376"/>
                    </a:ext>
                  </a:extLst>
                </a:gridCol>
              </a:tblGrid>
              <a:tr h="5445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7813872"/>
                  </a:ext>
                </a:extLst>
              </a:tr>
              <a:tr h="541338">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 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Promotes op to int if it's a byte, short, or char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4772756"/>
                  </a:ext>
                </a:extLst>
              </a:tr>
              <a:tr h="5445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 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Arithmetically negates op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85407866"/>
                  </a:ext>
                </a:extLst>
              </a:tr>
              <a:tr h="623888">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Increments op by 1; evaluates to the value of op before it was incremented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8657734"/>
                  </a:ext>
                </a:extLst>
              </a:tr>
              <a:tr h="54292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 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Increments ... (after)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0637769"/>
                  </a:ext>
                </a:extLst>
              </a:tr>
              <a:tr h="5445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Decrements ... (before)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9010314"/>
                  </a:ext>
                </a:extLst>
              </a:tr>
              <a:tr h="440658">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 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err="1" smtClean="0">
                          <a:ln>
                            <a:noFill/>
                          </a:ln>
                          <a:solidFill>
                            <a:schemeClr val="tx2"/>
                          </a:solidFill>
                          <a:effectLst/>
                          <a:latin typeface="Arial" panose="020B0604020202020204" pitchFamily="34" charset="0"/>
                        </a:rPr>
                        <a:t>Decrements</a:t>
                      </a:r>
                      <a:r>
                        <a:rPr kumimoji="0" lang="pl-PL" altLang="pl-PL" sz="2000" b="0" i="0" u="none" strike="noStrike" cap="none" normalizeH="0" baseline="0" dirty="0" smtClean="0">
                          <a:ln>
                            <a:noFill/>
                          </a:ln>
                          <a:solidFill>
                            <a:schemeClr val="tx2"/>
                          </a:solidFill>
                          <a:effectLst/>
                          <a:latin typeface="Arial" panose="020B0604020202020204" pitchFamily="34" charset="0"/>
                        </a:rPr>
                        <a:t> ... (</a:t>
                      </a:r>
                      <a:r>
                        <a:rPr kumimoji="0" lang="pl-PL" altLang="pl-PL" sz="2000" b="0" i="0" u="none" strike="noStrike" cap="none" normalizeH="0" baseline="0" dirty="0" err="1" smtClean="0">
                          <a:ln>
                            <a:noFill/>
                          </a:ln>
                          <a:solidFill>
                            <a:schemeClr val="tx2"/>
                          </a:solidFill>
                          <a:effectLst/>
                          <a:latin typeface="Arial" panose="020B0604020202020204" pitchFamily="34" charset="0"/>
                        </a:rPr>
                        <a:t>after</a:t>
                      </a:r>
                      <a:r>
                        <a:rPr kumimoji="0" lang="pl-PL" altLang="pl-PL" sz="2000" b="0" i="0" u="none" strike="noStrike" cap="none" normalizeH="0" baseline="0" dirty="0" smtClean="0">
                          <a:ln>
                            <a:noFill/>
                          </a:ln>
                          <a:solidFill>
                            <a:schemeClr val="tx2"/>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0967736"/>
                  </a:ext>
                </a:extLst>
              </a:tr>
              <a:tr h="6778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smtClean="0">
                          <a:ln>
                            <a:noFill/>
                          </a:ln>
                          <a:solidFill>
                            <a:schemeClr val="tx2"/>
                          </a:solidFill>
                          <a:effectLst/>
                          <a:latin typeface="Arial" panose="020B0604020202020204" pitchFamily="34" charset="0"/>
                        </a:rPr>
                        <a:t>! </a:t>
                      </a:r>
                      <a:r>
                        <a:rPr kumimoji="0" lang="pl-PL" altLang="pl-PL" sz="2000" b="0" i="0" u="none" strike="noStrike" cap="none" normalizeH="0" baseline="0" dirty="0" err="1" smtClean="0">
                          <a:ln>
                            <a:noFill/>
                          </a:ln>
                          <a:solidFill>
                            <a:schemeClr val="tx2"/>
                          </a:solidFill>
                          <a:effectLst/>
                          <a:latin typeface="Arial" panose="020B0604020202020204" pitchFamily="34" charset="0"/>
                        </a:rPr>
                        <a:t>op</a:t>
                      </a: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err="1" smtClean="0">
                          <a:ln>
                            <a:noFill/>
                          </a:ln>
                          <a:solidFill>
                            <a:schemeClr val="tx2"/>
                          </a:solidFill>
                          <a:effectLst/>
                          <a:latin typeface="Arial" panose="020B0604020202020204" pitchFamily="34" charset="0"/>
                        </a:rPr>
                        <a:t>Inverts</a:t>
                      </a:r>
                      <a:r>
                        <a:rPr kumimoji="0" lang="pl-PL" altLang="pl-PL" sz="2000" b="0" i="0" u="none" strike="noStrike" cap="none" normalizeH="0" baseline="0" dirty="0" smtClean="0">
                          <a:ln>
                            <a:noFill/>
                          </a:ln>
                          <a:solidFill>
                            <a:schemeClr val="tx2"/>
                          </a:solidFill>
                          <a:effectLst/>
                          <a:latin typeface="Arial" panose="020B0604020202020204" pitchFamily="34" charset="0"/>
                        </a:rPr>
                        <a:t> the </a:t>
                      </a:r>
                      <a:r>
                        <a:rPr kumimoji="0" lang="pl-PL" altLang="pl-PL" sz="2000" b="0" i="0" u="none" strike="noStrike" cap="none" normalizeH="0" baseline="0" dirty="0" err="1" smtClean="0">
                          <a:ln>
                            <a:noFill/>
                          </a:ln>
                          <a:solidFill>
                            <a:schemeClr val="tx2"/>
                          </a:solidFill>
                          <a:effectLst/>
                          <a:latin typeface="Arial" panose="020B0604020202020204" pitchFamily="34" charset="0"/>
                        </a:rPr>
                        <a:t>value</a:t>
                      </a:r>
                      <a:r>
                        <a:rPr kumimoji="0" lang="pl-PL" altLang="pl-PL" sz="2000" b="0" i="0" u="none" strike="noStrike" cap="none" normalizeH="0" baseline="0" dirty="0" smtClean="0">
                          <a:ln>
                            <a:noFill/>
                          </a:ln>
                          <a:solidFill>
                            <a:schemeClr val="tx2"/>
                          </a:solidFill>
                          <a:effectLst/>
                          <a:latin typeface="Arial" panose="020B0604020202020204" pitchFamily="34" charset="0"/>
                        </a:rPr>
                        <a:t> of the </a:t>
                      </a:r>
                      <a:r>
                        <a:rPr kumimoji="0" lang="pl-PL" altLang="pl-PL" sz="2000" b="0" i="0" u="none" strike="noStrike" cap="none" normalizeH="0" baseline="0" dirty="0" err="1" smtClean="0">
                          <a:ln>
                            <a:noFill/>
                          </a:ln>
                          <a:solidFill>
                            <a:schemeClr val="tx2"/>
                          </a:solidFill>
                          <a:effectLst/>
                          <a:latin typeface="Arial" panose="020B0604020202020204" pitchFamily="34" charset="0"/>
                        </a:rPr>
                        <a:t>boolean</a:t>
                      </a: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2736894"/>
                  </a:ext>
                </a:extLst>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8610" name="Rectangle 2"/>
          <p:cNvSpPr>
            <a:spLocks noGrp="1" noChangeArrowheads="1"/>
          </p:cNvSpPr>
          <p:nvPr>
            <p:ph type="title"/>
          </p:nvPr>
        </p:nvSpPr>
        <p:spPr>
          <a:xfrm>
            <a:off x="684213" y="381000"/>
            <a:ext cx="8459787" cy="641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z="1600" smtClean="0"/>
              <a:t>Operators (5)</a:t>
            </a:r>
          </a:p>
        </p:txBody>
      </p:sp>
      <p:sp>
        <p:nvSpPr>
          <p:cNvPr id="68611" name="Text Box 3"/>
          <p:cNvSpPr txBox="1">
            <a:spLocks noChangeArrowheads="1"/>
          </p:cNvSpPr>
          <p:nvPr/>
        </p:nvSpPr>
        <p:spPr bwMode="auto">
          <a:xfrm>
            <a:off x="0" y="1268413"/>
            <a:ext cx="8915400" cy="427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a:t>public class </a:t>
            </a:r>
            <a:r>
              <a:rPr lang="pl-PL" altLang="pl-PL" b="1"/>
              <a:t>SortDemo</a:t>
            </a:r>
            <a:r>
              <a:rPr lang="pl-PL" altLang="pl-PL"/>
              <a:t> { </a:t>
            </a:r>
          </a:p>
          <a:p>
            <a:pPr eaLnBrk="1" hangingPunct="1"/>
            <a:r>
              <a:rPr lang="pl-PL" altLang="pl-PL"/>
              <a:t>	public static void main(String[] args) { </a:t>
            </a:r>
          </a:p>
          <a:p>
            <a:pPr eaLnBrk="1" hangingPunct="1"/>
            <a:r>
              <a:rPr lang="pl-PL" altLang="pl-PL">
                <a:solidFill>
                  <a:srgbClr val="FF0000"/>
                </a:solidFill>
              </a:rPr>
              <a:t>		</a:t>
            </a:r>
            <a:r>
              <a:rPr lang="pl-PL" altLang="pl-PL"/>
              <a:t>int[] </a:t>
            </a:r>
            <a:r>
              <a:rPr lang="pl-PL" altLang="pl-PL" b="1"/>
              <a:t>arrayOfInts</a:t>
            </a:r>
            <a:r>
              <a:rPr lang="pl-PL" altLang="pl-PL"/>
              <a:t> = { 32, 87, 3, 589, 12, 8, 622, 127 }; </a:t>
            </a:r>
          </a:p>
          <a:p>
            <a:pPr eaLnBrk="1" hangingPunct="1"/>
            <a:r>
              <a:rPr lang="pl-PL" altLang="pl-PL"/>
              <a:t>		for (int i = </a:t>
            </a:r>
            <a:r>
              <a:rPr lang="pl-PL" altLang="pl-PL" b="1"/>
              <a:t>arrayOfInts.length</a:t>
            </a:r>
            <a:r>
              <a:rPr lang="pl-PL" altLang="pl-PL"/>
              <a:t>; --i &gt;= 0; ) { </a:t>
            </a:r>
          </a:p>
          <a:p>
            <a:pPr eaLnBrk="1" hangingPunct="1"/>
            <a:r>
              <a:rPr lang="pl-PL" altLang="pl-PL"/>
              <a:t>			for (</a:t>
            </a:r>
            <a:r>
              <a:rPr lang="pl-PL" altLang="pl-PL" b="1"/>
              <a:t>int j = 0;</a:t>
            </a:r>
            <a:r>
              <a:rPr lang="pl-PL" altLang="pl-PL"/>
              <a:t> j &lt; i; j++) { </a:t>
            </a:r>
          </a:p>
          <a:p>
            <a:pPr eaLnBrk="1" hangingPunct="1"/>
            <a:r>
              <a:rPr lang="pl-PL" altLang="pl-PL"/>
              <a:t>				if (arrayOfInts[j] &gt; arrayOfInts[j+1]) {</a:t>
            </a:r>
          </a:p>
          <a:p>
            <a:pPr eaLnBrk="1" hangingPunct="1"/>
            <a:r>
              <a:rPr lang="pl-PL" altLang="pl-PL"/>
              <a:t> 					int temp = arrayOfInts[j]; </a:t>
            </a:r>
          </a:p>
          <a:p>
            <a:pPr eaLnBrk="1" hangingPunct="1"/>
            <a:r>
              <a:rPr lang="pl-PL" altLang="pl-PL"/>
              <a:t>					arrayOfInts[j] = arrayOfInts[j+1]; </a:t>
            </a:r>
          </a:p>
          <a:p>
            <a:pPr eaLnBrk="1" hangingPunct="1"/>
            <a:r>
              <a:rPr lang="pl-PL" altLang="pl-PL"/>
              <a:t>					arrayOfInts[j+1] = temp;</a:t>
            </a:r>
          </a:p>
          <a:p>
            <a:pPr eaLnBrk="1" hangingPunct="1"/>
            <a:r>
              <a:rPr lang="pl-PL" altLang="pl-PL" b="1"/>
              <a:t>				 } </a:t>
            </a:r>
          </a:p>
          <a:p>
            <a:pPr eaLnBrk="1" hangingPunct="1"/>
            <a:r>
              <a:rPr lang="pl-PL" altLang="pl-PL" b="1"/>
              <a:t>			} </a:t>
            </a:r>
          </a:p>
          <a:p>
            <a:pPr eaLnBrk="1" hangingPunct="1"/>
            <a:r>
              <a:rPr lang="pl-PL" altLang="pl-PL" b="1"/>
              <a:t>		} </a:t>
            </a:r>
          </a:p>
          <a:p>
            <a:pPr eaLnBrk="1" hangingPunct="1"/>
            <a:r>
              <a:rPr lang="pl-PL" altLang="pl-PL" b="1"/>
              <a:t>	}</a:t>
            </a:r>
          </a:p>
          <a:p>
            <a:pPr eaLnBrk="1" hangingPunct="1"/>
            <a:r>
              <a:rPr lang="pl-PL" altLang="pl-PL" b="1"/>
              <a:t> }</a:t>
            </a:r>
            <a:r>
              <a:rPr lang="pl-PL" altLang="pl-PL" b="1">
                <a:latin typeface="Arial Unicode MS" panose="020B0604020202020204" pitchFamily="34" charset="-128"/>
              </a:rPr>
              <a:t> </a:t>
            </a:r>
            <a:endParaRPr lang="pl-PL" altLang="pl-PL" b="1"/>
          </a:p>
          <a:p>
            <a:pPr eaLnBrk="1" hangingPunct="1">
              <a:spcBef>
                <a:spcPts val="500"/>
              </a:spcBef>
              <a:spcAft>
                <a:spcPts val="500"/>
              </a:spcAft>
            </a:pPr>
            <a:endParaRPr lang="pl-PL" altLang="pl-PL" b="1"/>
          </a:p>
        </p:txBody>
      </p:sp>
      <p:sp>
        <p:nvSpPr>
          <p:cNvPr id="68612"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69634" name="Rectangle 2"/>
          <p:cNvSpPr>
            <a:spLocks noGrp="1" noChangeArrowheads="1"/>
          </p:cNvSpPr>
          <p:nvPr>
            <p:ph type="title"/>
          </p:nvPr>
        </p:nvSpPr>
        <p:spPr>
          <a:xfrm>
            <a:off x="684213" y="188913"/>
            <a:ext cx="8459787"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Operators (6)</a:t>
            </a:r>
          </a:p>
        </p:txBody>
      </p:sp>
      <p:sp>
        <p:nvSpPr>
          <p:cNvPr id="69635" name="Text Box 3"/>
          <p:cNvSpPr txBox="1">
            <a:spLocks noChangeArrowheads="1"/>
          </p:cNvSpPr>
          <p:nvPr/>
        </p:nvSpPr>
        <p:spPr bwMode="auto">
          <a:xfrm>
            <a:off x="228600" y="1139825"/>
            <a:ext cx="8915400" cy="145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dirty="0" err="1" smtClean="0"/>
              <a:t>Equality</a:t>
            </a:r>
            <a:r>
              <a:rPr lang="pl-PL" altLang="pl-PL" sz="2400" b="1" dirty="0" smtClean="0"/>
              <a:t> and </a:t>
            </a:r>
            <a:r>
              <a:rPr lang="pl-PL" altLang="pl-PL" sz="2400" b="1" dirty="0" err="1" smtClean="0"/>
              <a:t>Relational</a:t>
            </a:r>
            <a:r>
              <a:rPr lang="pl-PL" altLang="pl-PL" sz="2400" b="1" dirty="0" smtClean="0"/>
              <a:t> </a:t>
            </a:r>
            <a:r>
              <a:rPr lang="pl-PL" altLang="pl-PL" sz="2400" b="1" dirty="0" err="1"/>
              <a:t>operators</a:t>
            </a:r>
            <a:r>
              <a:rPr lang="pl-PL" altLang="pl-PL" sz="2400" b="1" dirty="0"/>
              <a:t> :</a:t>
            </a:r>
          </a:p>
          <a:p>
            <a:pPr eaLnBrk="1" hangingPunct="1">
              <a:spcBef>
                <a:spcPts val="500"/>
              </a:spcBef>
              <a:spcAft>
                <a:spcPts val="500"/>
              </a:spcAft>
            </a:pPr>
            <a:endParaRPr lang="pl-PL" altLang="pl-PL" sz="2400" dirty="0"/>
          </a:p>
          <a:p>
            <a:pPr eaLnBrk="1" hangingPunct="1">
              <a:spcBef>
                <a:spcPts val="500"/>
              </a:spcBef>
              <a:spcAft>
                <a:spcPts val="500"/>
              </a:spcAft>
            </a:pPr>
            <a:endParaRPr lang="pl-PL" altLang="pl-PL" sz="2400" dirty="0"/>
          </a:p>
        </p:txBody>
      </p:sp>
      <p:sp>
        <p:nvSpPr>
          <p:cNvPr id="69636"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69673" name="Group 41"/>
          <p:cNvGraphicFramePr>
            <a:graphicFrameLocks noGrp="1"/>
          </p:cNvGraphicFramePr>
          <p:nvPr/>
        </p:nvGraphicFramePr>
        <p:xfrm>
          <a:off x="684213" y="2057400"/>
          <a:ext cx="7215187" cy="3844290"/>
        </p:xfrm>
        <a:graphic>
          <a:graphicData uri="http://schemas.openxmlformats.org/drawingml/2006/table">
            <a:tbl>
              <a:tblPr/>
              <a:tblGrid>
                <a:gridCol w="1374775">
                  <a:extLst>
                    <a:ext uri="{9D8B030D-6E8A-4147-A177-3AD203B41FA5}">
                      <a16:colId xmlns:a16="http://schemas.microsoft.com/office/drawing/2014/main" val="4069959134"/>
                    </a:ext>
                  </a:extLst>
                </a:gridCol>
                <a:gridCol w="1835150">
                  <a:extLst>
                    <a:ext uri="{9D8B030D-6E8A-4147-A177-3AD203B41FA5}">
                      <a16:colId xmlns:a16="http://schemas.microsoft.com/office/drawing/2014/main" val="3706336527"/>
                    </a:ext>
                  </a:extLst>
                </a:gridCol>
                <a:gridCol w="4005262">
                  <a:extLst>
                    <a:ext uri="{9D8B030D-6E8A-4147-A177-3AD203B41FA5}">
                      <a16:colId xmlns:a16="http://schemas.microsoft.com/office/drawing/2014/main" val="4239068095"/>
                    </a:ext>
                  </a:extLst>
                </a:gridCol>
              </a:tblGrid>
              <a:tr h="5238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Returns </a:t>
                      </a:r>
                      <a:r>
                        <a:rPr kumimoji="0" lang="pl-PL" altLang="pl-PL" sz="2000" b="0" i="1" u="none" strike="noStrike" cap="none" normalizeH="0" baseline="0" smtClean="0">
                          <a:ln>
                            <a:noFill/>
                          </a:ln>
                          <a:solidFill>
                            <a:schemeClr val="tx2"/>
                          </a:solidFill>
                          <a:effectLst/>
                          <a:latin typeface="Arial" panose="020B0604020202020204" pitchFamily="34" charset="0"/>
                        </a:rPr>
                        <a:t>true</a:t>
                      </a:r>
                      <a:r>
                        <a:rPr kumimoji="0" lang="pl-PL" altLang="pl-PL" sz="2000" b="0" i="0" u="none" strike="noStrike" cap="none" normalizeH="0" baseline="0" smtClean="0">
                          <a:ln>
                            <a:noFill/>
                          </a:ln>
                          <a:solidFill>
                            <a:schemeClr val="tx2"/>
                          </a:solidFill>
                          <a:effectLst/>
                          <a:latin typeface="Arial" panose="020B0604020202020204" pitchFamily="34" charset="0"/>
                        </a:rPr>
                        <a:t> if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4885419"/>
                  </a:ext>
                </a:extLst>
              </a:tr>
              <a:tr h="5238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 op1 &gt;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is greater than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0380574"/>
                  </a:ext>
                </a:extLst>
              </a:tr>
              <a:tr h="5238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&gt;=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is greater than or equal to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63410840"/>
                  </a:ext>
                </a:extLst>
              </a:tr>
              <a:tr h="5238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&lt;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is less than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2761291"/>
                  </a:ext>
                </a:extLst>
              </a:tr>
              <a:tr h="5238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&lt;=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is less than or equal to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8228745"/>
                  </a:ext>
                </a:extLst>
              </a:tr>
              <a:tr h="5238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and op2 are equal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8780902"/>
                  </a:ext>
                </a:extLst>
              </a:tr>
              <a:tr h="5238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and op2 are not equal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3995862"/>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pic>
        <p:nvPicPr>
          <p:cNvPr id="24578" name="Picture 2" descr="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2144713"/>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p:cNvSpPr txBox="1">
            <a:spLocks noChangeArrowheads="1"/>
          </p:cNvSpPr>
          <p:nvPr/>
        </p:nvSpPr>
        <p:spPr bwMode="auto">
          <a:xfrm>
            <a:off x="838200" y="4648200"/>
            <a:ext cx="6248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pl-PL" altLang="pl-PL" sz="2400" b="1"/>
              <a:t>One compilation</a:t>
            </a:r>
          </a:p>
          <a:p>
            <a:pPr>
              <a:spcBef>
                <a:spcPct val="50000"/>
              </a:spcBef>
              <a:buFontTx/>
              <a:buChar char="•"/>
            </a:pPr>
            <a:r>
              <a:rPr lang="pl-PL" altLang="pl-PL" sz="2400" b="1"/>
              <a:t>Many interpretations</a:t>
            </a:r>
          </a:p>
        </p:txBody>
      </p:sp>
      <p:sp>
        <p:nvSpPr>
          <p:cNvPr id="24580" name="Rectangle 4"/>
          <p:cNvSpPr>
            <a:spLocks noChangeArrowheads="1"/>
          </p:cNvSpPr>
          <p:nvPr/>
        </p:nvSpPr>
        <p:spPr bwMode="auto">
          <a:xfrm>
            <a:off x="684213" y="188913"/>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marL="457200" eaLnBrk="0" fontAlgn="base" hangingPunct="0">
              <a:spcBef>
                <a:spcPct val="0"/>
              </a:spcBef>
              <a:spcAft>
                <a:spcPct val="0"/>
              </a:spcAft>
              <a:defRPr>
                <a:solidFill>
                  <a:schemeClr val="tx1"/>
                </a:solidFill>
                <a:latin typeface="Arial" panose="020B0604020202020204" pitchFamily="34" charset="0"/>
              </a:defRPr>
            </a:lvl6pPr>
            <a:lvl7pPr marL="914400" eaLnBrk="0" fontAlgn="base" hangingPunct="0">
              <a:spcBef>
                <a:spcPct val="0"/>
              </a:spcBef>
              <a:spcAft>
                <a:spcPct val="0"/>
              </a:spcAft>
              <a:defRPr>
                <a:solidFill>
                  <a:schemeClr val="tx1"/>
                </a:solidFill>
                <a:latin typeface="Arial" panose="020B0604020202020204" pitchFamily="34" charset="0"/>
              </a:defRPr>
            </a:lvl7pPr>
            <a:lvl8pPr marL="1371600" eaLnBrk="0" fontAlgn="base" hangingPunct="0">
              <a:spcBef>
                <a:spcPct val="0"/>
              </a:spcBef>
              <a:spcAft>
                <a:spcPct val="0"/>
              </a:spcAft>
              <a:defRPr>
                <a:solidFill>
                  <a:schemeClr val="tx1"/>
                </a:solidFill>
                <a:latin typeface="Arial" panose="020B0604020202020204" pitchFamily="34" charset="0"/>
              </a:defRPr>
            </a:lvl8pPr>
            <a:lvl9pPr marL="18288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pl-PL" altLang="pl-PL" sz="2000" b="1">
                <a:solidFill>
                  <a:schemeClr val="tx2"/>
                </a:solidFill>
              </a:rPr>
              <a:t>Java – compiled and interpreted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0658" name="Rectangle 2"/>
          <p:cNvSpPr>
            <a:spLocks noGrp="1" noChangeArrowheads="1"/>
          </p:cNvSpPr>
          <p:nvPr>
            <p:ph type="title"/>
          </p:nvPr>
        </p:nvSpPr>
        <p:spPr>
          <a:xfrm>
            <a:off x="755650" y="15875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Operators (7)</a:t>
            </a:r>
          </a:p>
        </p:txBody>
      </p:sp>
      <p:sp>
        <p:nvSpPr>
          <p:cNvPr id="70659" name="Text Box 3"/>
          <p:cNvSpPr txBox="1">
            <a:spLocks noChangeArrowheads="1"/>
          </p:cNvSpPr>
          <p:nvPr/>
        </p:nvSpPr>
        <p:spPr bwMode="auto">
          <a:xfrm>
            <a:off x="228600" y="920750"/>
            <a:ext cx="89154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Conditional operators :</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p:txBody>
      </p:sp>
      <p:sp>
        <p:nvSpPr>
          <p:cNvPr id="70660"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70696" name="Group 40"/>
          <p:cNvGraphicFramePr>
            <a:graphicFrameLocks noGrp="1"/>
          </p:cNvGraphicFramePr>
          <p:nvPr>
            <p:extLst>
              <p:ext uri="{D42A27DB-BD31-4B8C-83A1-F6EECF244321}">
                <p14:modId xmlns:p14="http://schemas.microsoft.com/office/powerpoint/2010/main" val="2823963270"/>
              </p:ext>
            </p:extLst>
          </p:nvPr>
        </p:nvGraphicFramePr>
        <p:xfrm>
          <a:off x="381000" y="1641475"/>
          <a:ext cx="8305800" cy="4600069"/>
        </p:xfrm>
        <a:graphic>
          <a:graphicData uri="http://schemas.openxmlformats.org/drawingml/2006/table">
            <a:tbl>
              <a:tblPr/>
              <a:tblGrid>
                <a:gridCol w="1582738">
                  <a:extLst>
                    <a:ext uri="{9D8B030D-6E8A-4147-A177-3AD203B41FA5}">
                      <a16:colId xmlns:a16="http://schemas.microsoft.com/office/drawing/2014/main" val="2903812373"/>
                    </a:ext>
                  </a:extLst>
                </a:gridCol>
                <a:gridCol w="2185987">
                  <a:extLst>
                    <a:ext uri="{9D8B030D-6E8A-4147-A177-3AD203B41FA5}">
                      <a16:colId xmlns:a16="http://schemas.microsoft.com/office/drawing/2014/main" val="2992926827"/>
                    </a:ext>
                  </a:extLst>
                </a:gridCol>
                <a:gridCol w="4537075">
                  <a:extLst>
                    <a:ext uri="{9D8B030D-6E8A-4147-A177-3AD203B41FA5}">
                      <a16:colId xmlns:a16="http://schemas.microsoft.com/office/drawing/2014/main" val="667321168"/>
                    </a:ext>
                  </a:extLst>
                </a:gridCol>
              </a:tblGrid>
              <a:tr h="70874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err="1" smtClean="0">
                          <a:ln>
                            <a:noFill/>
                          </a:ln>
                          <a:solidFill>
                            <a:schemeClr val="tx2"/>
                          </a:solidFill>
                          <a:effectLst/>
                          <a:latin typeface="Arial" panose="020B0604020202020204" pitchFamily="34" charset="0"/>
                        </a:rPr>
                        <a:t>Explanation</a:t>
                      </a: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236917"/>
                  </a:ext>
                </a:extLst>
              </a:tr>
              <a:tr h="502716">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smtClean="0">
                          <a:ln>
                            <a:noFill/>
                          </a:ln>
                          <a:solidFill>
                            <a:schemeClr val="tx2"/>
                          </a:solidFill>
                          <a:effectLst/>
                          <a:latin typeface="Arial" panose="020B0604020202020204" pitchFamily="34" charset="0"/>
                        </a:rPr>
                        <a:t>&amp;&amp;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smtClean="0">
                          <a:ln>
                            <a:noFill/>
                          </a:ln>
                          <a:solidFill>
                            <a:schemeClr val="tx2"/>
                          </a:solidFill>
                          <a:effectLst/>
                          <a:latin typeface="Arial" panose="020B0604020202020204" pitchFamily="34" charset="0"/>
                        </a:rPr>
                        <a:t> op1 &amp;&amp;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err="1" smtClean="0">
                          <a:ln>
                            <a:noFill/>
                          </a:ln>
                          <a:solidFill>
                            <a:schemeClr val="tx2"/>
                          </a:solidFill>
                          <a:effectLst/>
                          <a:latin typeface="Arial" panose="020B0604020202020204" pitchFamily="34" charset="0"/>
                        </a:rPr>
                        <a:t>Conditional</a:t>
                      </a:r>
                      <a:r>
                        <a:rPr kumimoji="0" lang="pl-PL" altLang="pl-PL" sz="2000" b="0" i="0" u="none" strike="noStrike" cap="none" normalizeH="0" baseline="0" dirty="0" smtClean="0">
                          <a:ln>
                            <a:noFill/>
                          </a:ln>
                          <a:solidFill>
                            <a:schemeClr val="tx2"/>
                          </a:solidFill>
                          <a:effectLst/>
                          <a:latin typeface="Arial" panose="020B0604020202020204" pitchFamily="34" charset="0"/>
                        </a:rPr>
                        <a:t> 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46567317"/>
                  </a:ext>
                </a:extLst>
              </a:tr>
              <a:tr h="432048">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err="1" smtClean="0">
                          <a:ln>
                            <a:noFill/>
                          </a:ln>
                          <a:solidFill>
                            <a:schemeClr val="tx2"/>
                          </a:solidFill>
                          <a:effectLst/>
                          <a:latin typeface="Arial" panose="020B0604020202020204" pitchFamily="34" charset="0"/>
                        </a:rPr>
                        <a:t>Conditional</a:t>
                      </a:r>
                      <a:r>
                        <a:rPr kumimoji="0" lang="pl-PL" altLang="pl-PL" sz="2000" b="0" i="0" u="none" strike="noStrike" cap="none" normalizeH="0" baseline="0" dirty="0" smtClean="0">
                          <a:ln>
                            <a:noFill/>
                          </a:ln>
                          <a:solidFill>
                            <a:schemeClr val="tx2"/>
                          </a:solidFill>
                          <a:effectLst/>
                          <a:latin typeface="Arial" panose="020B0604020202020204" pitchFamily="34" charset="0"/>
                        </a:rPr>
                        <a:t> 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363096"/>
                  </a:ext>
                </a:extLst>
              </a:tr>
              <a:tr h="1893539">
                <a:tc gridSpan="3">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lang="pl-PL" sz="2000" dirty="0" smtClean="0"/>
                        <a:t>Operator</a:t>
                      </a:r>
                      <a:r>
                        <a:rPr lang="pl-PL" sz="2000" baseline="0" dirty="0" smtClean="0"/>
                        <a:t> ?: (</a:t>
                      </a:r>
                      <a:r>
                        <a:rPr lang="pl-PL" sz="2000" baseline="0" dirty="0" err="1" smtClean="0"/>
                        <a:t>if-then-else</a:t>
                      </a:r>
                      <a:r>
                        <a:rPr lang="pl-PL" sz="2000" baseline="0" dirty="0" smtClean="0"/>
                        <a:t>):</a:t>
                      </a:r>
                    </a:p>
                    <a:p>
                      <a:pPr marL="0" marR="0" lvl="0" indent="0" algn="l" defTabSz="914400" rtl="0" eaLnBrk="0" fontAlgn="base" latinLnBrk="0" hangingPunct="0">
                        <a:lnSpc>
                          <a:spcPct val="100000"/>
                        </a:lnSpc>
                        <a:spcBef>
                          <a:spcPct val="20000"/>
                        </a:spcBef>
                        <a:spcAft>
                          <a:spcPct val="0"/>
                        </a:spcAft>
                        <a:buClrTx/>
                        <a:buSzTx/>
                        <a:buFontTx/>
                        <a:buNone/>
                        <a:tabLst/>
                      </a:pPr>
                      <a:endParaRPr lang="pl-PL" sz="2000" dirty="0" smtClean="0"/>
                    </a:p>
                    <a:p>
                      <a:pPr marL="0" marR="0" lvl="0" indent="0" algn="l" defTabSz="914400" rtl="0" eaLnBrk="0" fontAlgn="base" latinLnBrk="0" hangingPunct="0">
                        <a:lnSpc>
                          <a:spcPct val="100000"/>
                        </a:lnSpc>
                        <a:spcBef>
                          <a:spcPct val="20000"/>
                        </a:spcBef>
                        <a:spcAft>
                          <a:spcPct val="0"/>
                        </a:spcAft>
                        <a:buClrTx/>
                        <a:buSzTx/>
                        <a:buFontTx/>
                        <a:buNone/>
                        <a:tabLst/>
                      </a:pPr>
                      <a:r>
                        <a:rPr lang="pl-PL" sz="2000" dirty="0" err="1" smtClean="0"/>
                        <a:t>int</a:t>
                      </a:r>
                      <a:r>
                        <a:rPr lang="pl-PL" sz="2000" dirty="0" smtClean="0"/>
                        <a:t> value1 = 1; </a:t>
                      </a:r>
                    </a:p>
                    <a:p>
                      <a:pPr marL="0" marR="0" lvl="0" indent="0" algn="l" defTabSz="914400" rtl="0" eaLnBrk="0" fontAlgn="base" latinLnBrk="0" hangingPunct="0">
                        <a:lnSpc>
                          <a:spcPct val="100000"/>
                        </a:lnSpc>
                        <a:spcBef>
                          <a:spcPct val="20000"/>
                        </a:spcBef>
                        <a:spcAft>
                          <a:spcPct val="0"/>
                        </a:spcAft>
                        <a:buClrTx/>
                        <a:buSzTx/>
                        <a:buFontTx/>
                        <a:buNone/>
                        <a:tabLst/>
                      </a:pPr>
                      <a:r>
                        <a:rPr lang="pl-PL" sz="2000" dirty="0" err="1" smtClean="0"/>
                        <a:t>int</a:t>
                      </a:r>
                      <a:r>
                        <a:rPr lang="pl-PL" sz="2000" dirty="0" smtClean="0"/>
                        <a:t> value2 = 2; </a:t>
                      </a:r>
                    </a:p>
                    <a:p>
                      <a:pPr marL="0" marR="0" lvl="0" indent="0" algn="l" defTabSz="914400" rtl="0" eaLnBrk="0" fontAlgn="base" latinLnBrk="0" hangingPunct="0">
                        <a:lnSpc>
                          <a:spcPct val="100000"/>
                        </a:lnSpc>
                        <a:spcBef>
                          <a:spcPct val="20000"/>
                        </a:spcBef>
                        <a:spcAft>
                          <a:spcPct val="0"/>
                        </a:spcAft>
                        <a:buClrTx/>
                        <a:buSzTx/>
                        <a:buFontTx/>
                        <a:buNone/>
                        <a:tabLst/>
                      </a:pPr>
                      <a:r>
                        <a:rPr lang="pl-PL" sz="2000" dirty="0" err="1" smtClean="0"/>
                        <a:t>int</a:t>
                      </a:r>
                      <a:r>
                        <a:rPr lang="pl-PL" sz="2000" dirty="0" smtClean="0"/>
                        <a:t> </a:t>
                      </a:r>
                      <a:r>
                        <a:rPr lang="pl-PL" sz="2000" dirty="0" err="1" smtClean="0"/>
                        <a:t>result</a:t>
                      </a:r>
                      <a:r>
                        <a:rPr lang="pl-PL" sz="2000" dirty="0" smtClean="0"/>
                        <a:t>; </a:t>
                      </a:r>
                    </a:p>
                    <a:p>
                      <a:pPr marL="0" marR="0" lvl="0" indent="0" algn="l" defTabSz="914400" rtl="0" eaLnBrk="0" fontAlgn="base" latinLnBrk="0" hangingPunct="0">
                        <a:lnSpc>
                          <a:spcPct val="100000"/>
                        </a:lnSpc>
                        <a:spcBef>
                          <a:spcPct val="20000"/>
                        </a:spcBef>
                        <a:spcAft>
                          <a:spcPct val="0"/>
                        </a:spcAft>
                        <a:buClrTx/>
                        <a:buSzTx/>
                        <a:buFontTx/>
                        <a:buNone/>
                        <a:tabLst/>
                      </a:pPr>
                      <a:r>
                        <a:rPr lang="pl-PL" sz="2000" dirty="0" err="1" smtClean="0"/>
                        <a:t>boolean</a:t>
                      </a:r>
                      <a:r>
                        <a:rPr lang="pl-PL" sz="2000" dirty="0" smtClean="0"/>
                        <a:t> </a:t>
                      </a:r>
                      <a:r>
                        <a:rPr lang="pl-PL" sz="2000" dirty="0" err="1" smtClean="0"/>
                        <a:t>someCondition</a:t>
                      </a:r>
                      <a:r>
                        <a:rPr lang="pl-PL" sz="2000" dirty="0" smtClean="0"/>
                        <a:t> = </a:t>
                      </a:r>
                      <a:r>
                        <a:rPr lang="pl-PL" sz="2000" dirty="0" err="1" smtClean="0"/>
                        <a:t>true</a:t>
                      </a:r>
                      <a:r>
                        <a:rPr lang="pl-PL" sz="2000" dirty="0" smtClean="0"/>
                        <a:t>; </a:t>
                      </a:r>
                    </a:p>
                    <a:p>
                      <a:pPr marL="0" marR="0" lvl="0" indent="0" algn="l" defTabSz="914400" rtl="0" eaLnBrk="0" fontAlgn="base" latinLnBrk="0" hangingPunct="0">
                        <a:lnSpc>
                          <a:spcPct val="100000"/>
                        </a:lnSpc>
                        <a:spcBef>
                          <a:spcPct val="20000"/>
                        </a:spcBef>
                        <a:spcAft>
                          <a:spcPct val="0"/>
                        </a:spcAft>
                        <a:buClrTx/>
                        <a:buSzTx/>
                        <a:buFontTx/>
                        <a:buNone/>
                        <a:tabLst/>
                      </a:pPr>
                      <a:r>
                        <a:rPr lang="pl-PL" sz="2000" dirty="0" err="1" smtClean="0"/>
                        <a:t>result</a:t>
                      </a:r>
                      <a:r>
                        <a:rPr lang="pl-PL" sz="2000" dirty="0" smtClean="0"/>
                        <a:t> = </a:t>
                      </a:r>
                      <a:r>
                        <a:rPr lang="pl-PL" sz="2000" b="1" dirty="0" err="1" smtClean="0"/>
                        <a:t>someCondition</a:t>
                      </a:r>
                      <a:r>
                        <a:rPr lang="pl-PL" sz="2000" b="1" dirty="0" smtClean="0"/>
                        <a:t> ? value1 : value2; </a:t>
                      </a:r>
                    </a:p>
                    <a:p>
                      <a:pPr marL="0" marR="0" lvl="0" indent="0" algn="l" defTabSz="914400" rtl="0" eaLnBrk="0" fontAlgn="base" latinLnBrk="0" hangingPunct="0">
                        <a:lnSpc>
                          <a:spcPct val="100000"/>
                        </a:lnSpc>
                        <a:spcBef>
                          <a:spcPct val="20000"/>
                        </a:spcBef>
                        <a:spcAft>
                          <a:spcPct val="0"/>
                        </a:spcAft>
                        <a:buClrTx/>
                        <a:buSzTx/>
                        <a:buFontTx/>
                        <a:buNone/>
                        <a:tabLst/>
                      </a:pPr>
                      <a:r>
                        <a:rPr lang="pl-PL" sz="2000" dirty="0" err="1" smtClean="0"/>
                        <a:t>System.out.println</a:t>
                      </a:r>
                      <a:r>
                        <a:rPr lang="pl-PL" sz="2000" dirty="0" smtClean="0"/>
                        <a:t>(</a:t>
                      </a:r>
                      <a:r>
                        <a:rPr lang="pl-PL" sz="2000" dirty="0" err="1" smtClean="0"/>
                        <a:t>result</a:t>
                      </a:r>
                      <a:r>
                        <a:rPr lang="pl-PL" sz="2000" dirty="0" smtClean="0"/>
                        <a:t>); </a:t>
                      </a: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l-PL" altLang="pl-PL" sz="2000" b="0" i="0" u="none" strike="noStrike" cap="none" normalizeH="0" baseline="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9372020"/>
                  </a:ext>
                </a:extLst>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1682" name="Rectangle 2"/>
          <p:cNvSpPr>
            <a:spLocks noGrp="1" noChangeArrowheads="1"/>
          </p:cNvSpPr>
          <p:nvPr>
            <p:ph type="title"/>
          </p:nvPr>
        </p:nvSpPr>
        <p:spPr>
          <a:xfrm>
            <a:off x="827088" y="0"/>
            <a:ext cx="8316912" cy="985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Operators (8)</a:t>
            </a:r>
          </a:p>
        </p:txBody>
      </p:sp>
      <p:sp>
        <p:nvSpPr>
          <p:cNvPr id="71683" name="Text Box 3"/>
          <p:cNvSpPr txBox="1">
            <a:spLocks noChangeArrowheads="1"/>
          </p:cNvSpPr>
          <p:nvPr/>
        </p:nvSpPr>
        <p:spPr bwMode="auto">
          <a:xfrm>
            <a:off x="228600" y="985838"/>
            <a:ext cx="8915400" cy="145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dirty="0" smtClean="0"/>
              <a:t>Bit </a:t>
            </a:r>
            <a:r>
              <a:rPr lang="pl-PL" altLang="pl-PL" sz="2400" b="1" dirty="0" err="1" smtClean="0"/>
              <a:t>Shift</a:t>
            </a:r>
            <a:r>
              <a:rPr lang="pl-PL" altLang="pl-PL" sz="2400" b="1" dirty="0" smtClean="0"/>
              <a:t> </a:t>
            </a:r>
            <a:r>
              <a:rPr lang="pl-PL" altLang="pl-PL" sz="2400" b="1" dirty="0" err="1"/>
              <a:t>operators</a:t>
            </a:r>
            <a:r>
              <a:rPr lang="pl-PL" altLang="pl-PL" sz="2400" b="1" dirty="0"/>
              <a:t> :</a:t>
            </a:r>
          </a:p>
          <a:p>
            <a:pPr eaLnBrk="1" hangingPunct="1">
              <a:spcBef>
                <a:spcPts val="500"/>
              </a:spcBef>
              <a:spcAft>
                <a:spcPts val="500"/>
              </a:spcAft>
            </a:pPr>
            <a:endParaRPr lang="pl-PL" altLang="pl-PL" sz="2400" dirty="0"/>
          </a:p>
          <a:p>
            <a:pPr eaLnBrk="1" hangingPunct="1">
              <a:spcBef>
                <a:spcPts val="500"/>
              </a:spcBef>
              <a:spcAft>
                <a:spcPts val="500"/>
              </a:spcAft>
            </a:pPr>
            <a:endParaRPr lang="pl-PL" altLang="pl-PL" sz="2400" dirty="0"/>
          </a:p>
        </p:txBody>
      </p:sp>
      <p:sp>
        <p:nvSpPr>
          <p:cNvPr id="71684"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71712" name="Group 32"/>
          <p:cNvGraphicFramePr>
            <a:graphicFrameLocks noGrp="1"/>
          </p:cNvGraphicFramePr>
          <p:nvPr/>
        </p:nvGraphicFramePr>
        <p:xfrm>
          <a:off x="381000" y="1706563"/>
          <a:ext cx="8305800" cy="2071053"/>
        </p:xfrm>
        <a:graphic>
          <a:graphicData uri="http://schemas.openxmlformats.org/drawingml/2006/table">
            <a:tbl>
              <a:tblPr/>
              <a:tblGrid>
                <a:gridCol w="1582738">
                  <a:extLst>
                    <a:ext uri="{9D8B030D-6E8A-4147-A177-3AD203B41FA5}">
                      <a16:colId xmlns:a16="http://schemas.microsoft.com/office/drawing/2014/main" val="2105211025"/>
                    </a:ext>
                  </a:extLst>
                </a:gridCol>
                <a:gridCol w="2185987">
                  <a:extLst>
                    <a:ext uri="{9D8B030D-6E8A-4147-A177-3AD203B41FA5}">
                      <a16:colId xmlns:a16="http://schemas.microsoft.com/office/drawing/2014/main" val="4110731216"/>
                    </a:ext>
                  </a:extLst>
                </a:gridCol>
                <a:gridCol w="4537075">
                  <a:extLst>
                    <a:ext uri="{9D8B030D-6E8A-4147-A177-3AD203B41FA5}">
                      <a16:colId xmlns:a16="http://schemas.microsoft.com/office/drawing/2014/main" val="2989949600"/>
                    </a:ext>
                  </a:extLst>
                </a:gridCol>
              </a:tblGrid>
              <a:tr h="457200">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2384981"/>
                  </a:ext>
                </a:extLst>
              </a:tr>
              <a:tr h="4556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&gt;&gt;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 op1 &gt;&gt;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shift bits of op1 right by distance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01512654"/>
                  </a:ext>
                </a:extLst>
              </a:tr>
              <a:tr h="457200">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&lt;&lt;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&lt;&lt;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shift bits of op1 left by distance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9358953"/>
                  </a:ext>
                </a:extLst>
              </a:tr>
              <a:tr h="471488">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&gt;&gt;&gt;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&gt;&gt;&gt;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shift bits of op1 right by distance op2 (unsigned)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3259306"/>
                  </a:ext>
                </a:extLst>
              </a:tr>
            </a:tbl>
          </a:graphicData>
        </a:graphic>
      </p:graphicFrame>
      <p:sp>
        <p:nvSpPr>
          <p:cNvPr id="71707" name="Text Box 27"/>
          <p:cNvSpPr txBox="1">
            <a:spLocks noChangeArrowheads="1"/>
          </p:cNvSpPr>
          <p:nvPr/>
        </p:nvSpPr>
        <p:spPr bwMode="auto">
          <a:xfrm>
            <a:off x="381000" y="4005263"/>
            <a:ext cx="3352800"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4000" b="1"/>
              <a:t>Question:</a:t>
            </a:r>
          </a:p>
          <a:p>
            <a:pPr>
              <a:spcBef>
                <a:spcPct val="50000"/>
              </a:spcBef>
            </a:pPr>
            <a:r>
              <a:rPr lang="pl-PL" altLang="pl-PL" sz="2400" b="1"/>
              <a:t>13  &gt;&gt; 1 = ?</a:t>
            </a:r>
          </a:p>
        </p:txBody>
      </p:sp>
      <p:sp>
        <p:nvSpPr>
          <p:cNvPr id="71708" name="Text Box 28"/>
          <p:cNvSpPr txBox="1">
            <a:spLocks noChangeArrowheads="1"/>
          </p:cNvSpPr>
          <p:nvPr/>
        </p:nvSpPr>
        <p:spPr bwMode="auto">
          <a:xfrm>
            <a:off x="3962400" y="50292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pl-PL" altLang="pl-PL" sz="2400">
              <a:latin typeface="Times New Roman" panose="02020603050405020304" pitchFamily="18" charset="0"/>
            </a:endParaRPr>
          </a:p>
        </p:txBody>
      </p:sp>
      <p:sp>
        <p:nvSpPr>
          <p:cNvPr id="71709" name="Text Box 29"/>
          <p:cNvSpPr txBox="1">
            <a:spLocks noChangeArrowheads="1"/>
          </p:cNvSpPr>
          <p:nvPr/>
        </p:nvSpPr>
        <p:spPr bwMode="auto">
          <a:xfrm>
            <a:off x="4267200" y="4005263"/>
            <a:ext cx="44196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4000" b="1"/>
              <a:t>Answer:</a:t>
            </a:r>
          </a:p>
          <a:p>
            <a:pPr>
              <a:spcBef>
                <a:spcPct val="50000"/>
              </a:spcBef>
            </a:pPr>
            <a:r>
              <a:rPr lang="pl-PL" altLang="pl-PL" sz="2400" b="1"/>
              <a:t>6</a:t>
            </a:r>
          </a:p>
          <a:p>
            <a:pPr>
              <a:spcBef>
                <a:spcPct val="50000"/>
              </a:spcBef>
            </a:pPr>
            <a:r>
              <a:rPr lang="pl-PL" altLang="pl-PL" sz="2400"/>
              <a:t>13(1101) &gt;&gt; 1 = 6 (0110)</a:t>
            </a:r>
            <a:r>
              <a:rPr lang="pl-PL" altLang="pl-PL" sz="24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9"/>
                                        </p:tgtEl>
                                        <p:attrNameLst>
                                          <p:attrName>style.visibility</p:attrName>
                                        </p:attrNameLst>
                                      </p:cBhvr>
                                      <p:to>
                                        <p:strVal val="visible"/>
                                      </p:to>
                                    </p:set>
                                    <p:animEffect transition="in" filter="dissolve">
                                      <p:cBhvr>
                                        <p:cTn id="7" dur="500"/>
                                        <p:tgtEl>
                                          <p:spTgt spid="71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9"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2706" name="Rectangle 2"/>
          <p:cNvSpPr>
            <a:spLocks noGrp="1" noChangeArrowheads="1"/>
          </p:cNvSpPr>
          <p:nvPr>
            <p:ph type="title"/>
          </p:nvPr>
        </p:nvSpPr>
        <p:spPr>
          <a:xfrm>
            <a:off x="755650" y="188913"/>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Operators (9)</a:t>
            </a:r>
          </a:p>
        </p:txBody>
      </p:sp>
      <p:sp>
        <p:nvSpPr>
          <p:cNvPr id="72707" name="Text Box 3"/>
          <p:cNvSpPr txBox="1">
            <a:spLocks noChangeArrowheads="1"/>
          </p:cNvSpPr>
          <p:nvPr/>
        </p:nvSpPr>
        <p:spPr bwMode="auto">
          <a:xfrm>
            <a:off x="228600" y="1125538"/>
            <a:ext cx="8915400" cy="145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dirty="0" err="1" smtClean="0"/>
              <a:t>Bitwise</a:t>
            </a:r>
            <a:r>
              <a:rPr lang="pl-PL" altLang="pl-PL" sz="2400" b="1" dirty="0" smtClean="0"/>
              <a:t> </a:t>
            </a:r>
            <a:r>
              <a:rPr lang="pl-PL" altLang="pl-PL" sz="2400" b="1" dirty="0" err="1"/>
              <a:t>operators</a:t>
            </a:r>
            <a:r>
              <a:rPr lang="pl-PL" altLang="pl-PL" sz="2400" b="1" dirty="0"/>
              <a:t> :</a:t>
            </a:r>
          </a:p>
          <a:p>
            <a:pPr eaLnBrk="1" hangingPunct="1">
              <a:spcBef>
                <a:spcPts val="500"/>
              </a:spcBef>
              <a:spcAft>
                <a:spcPts val="500"/>
              </a:spcAft>
            </a:pPr>
            <a:endParaRPr lang="pl-PL" altLang="pl-PL" sz="2400" dirty="0"/>
          </a:p>
          <a:p>
            <a:pPr eaLnBrk="1" hangingPunct="1">
              <a:spcBef>
                <a:spcPts val="500"/>
              </a:spcBef>
              <a:spcAft>
                <a:spcPts val="500"/>
              </a:spcAft>
            </a:pPr>
            <a:endParaRPr lang="pl-PL" altLang="pl-PL" sz="2400" dirty="0"/>
          </a:p>
        </p:txBody>
      </p:sp>
      <p:sp>
        <p:nvSpPr>
          <p:cNvPr id="72708"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72709" name="Group 5"/>
          <p:cNvGraphicFramePr>
            <a:graphicFrameLocks noGrp="1"/>
          </p:cNvGraphicFramePr>
          <p:nvPr>
            <p:extLst>
              <p:ext uri="{D42A27DB-BD31-4B8C-83A1-F6EECF244321}">
                <p14:modId xmlns:p14="http://schemas.microsoft.com/office/powerpoint/2010/main" val="2918836763"/>
              </p:ext>
            </p:extLst>
          </p:nvPr>
        </p:nvGraphicFramePr>
        <p:xfrm>
          <a:off x="381000" y="2127250"/>
          <a:ext cx="8394700" cy="3387727"/>
        </p:xfrm>
        <a:graphic>
          <a:graphicData uri="http://schemas.openxmlformats.org/drawingml/2006/table">
            <a:tbl>
              <a:tblPr/>
              <a:tblGrid>
                <a:gridCol w="1600200">
                  <a:extLst>
                    <a:ext uri="{9D8B030D-6E8A-4147-A177-3AD203B41FA5}">
                      <a16:colId xmlns:a16="http://schemas.microsoft.com/office/drawing/2014/main" val="3517979496"/>
                    </a:ext>
                  </a:extLst>
                </a:gridCol>
                <a:gridCol w="2209800">
                  <a:extLst>
                    <a:ext uri="{9D8B030D-6E8A-4147-A177-3AD203B41FA5}">
                      <a16:colId xmlns:a16="http://schemas.microsoft.com/office/drawing/2014/main" val="3237823870"/>
                    </a:ext>
                  </a:extLst>
                </a:gridCol>
                <a:gridCol w="4584700">
                  <a:extLst>
                    <a:ext uri="{9D8B030D-6E8A-4147-A177-3AD203B41FA5}">
                      <a16:colId xmlns:a16="http://schemas.microsoft.com/office/drawing/2014/main" val="3447811295"/>
                    </a:ext>
                  </a:extLst>
                </a:gridCol>
              </a:tblGrid>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Operation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6441979"/>
                  </a:ext>
                </a:extLst>
              </a:tr>
              <a:tr h="6762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&amp;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 op1 &amp;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0" i="0" u="none" strike="noStrike" cap="none" normalizeH="0" baseline="0" dirty="0" err="1" smtClean="0">
                          <a:ln>
                            <a:noFill/>
                          </a:ln>
                          <a:solidFill>
                            <a:schemeClr val="tx2"/>
                          </a:solidFill>
                          <a:effectLst/>
                          <a:latin typeface="Arial" panose="020B0604020202020204" pitchFamily="34" charset="0"/>
                        </a:rPr>
                        <a:t>bitwise</a:t>
                      </a:r>
                      <a:r>
                        <a:rPr kumimoji="0" lang="pl-PL" altLang="pl-PL" sz="2400" b="0" i="0" u="none" strike="noStrike" cap="none" normalizeH="0" baseline="0" dirty="0" smtClean="0">
                          <a:ln>
                            <a:noFill/>
                          </a:ln>
                          <a:solidFill>
                            <a:schemeClr val="tx2"/>
                          </a:solidFill>
                          <a:effectLst/>
                          <a:latin typeface="Arial" panose="020B0604020202020204" pitchFamily="34" charset="0"/>
                        </a:rPr>
                        <a:t> AND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4772130"/>
                  </a:ext>
                </a:extLst>
              </a:tr>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0" i="0" u="none" strike="noStrike" cap="none" normalizeH="0" baseline="0" dirty="0" err="1" smtClean="0">
                          <a:ln>
                            <a:noFill/>
                          </a:ln>
                          <a:solidFill>
                            <a:schemeClr val="tx2"/>
                          </a:solidFill>
                          <a:effectLst/>
                          <a:latin typeface="Arial" panose="020B0604020202020204" pitchFamily="34" charset="0"/>
                        </a:rPr>
                        <a:t>bitwise</a:t>
                      </a:r>
                      <a:r>
                        <a:rPr kumimoji="0" lang="pl-PL" altLang="pl-PL" sz="2400" b="0" i="0" u="none" strike="noStrike" cap="none" normalizeH="0" baseline="0" dirty="0" smtClean="0">
                          <a:ln>
                            <a:noFill/>
                          </a:ln>
                          <a:solidFill>
                            <a:schemeClr val="tx2"/>
                          </a:solidFill>
                          <a:effectLst/>
                          <a:latin typeface="Arial" panose="020B0604020202020204" pitchFamily="34" charset="0"/>
                        </a:rPr>
                        <a:t> inclusive 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2071709"/>
                  </a:ext>
                </a:extLst>
              </a:tr>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0" i="0" u="none" strike="noStrike" cap="none" normalizeH="0" baseline="0" dirty="0" err="1" smtClean="0">
                          <a:ln>
                            <a:noFill/>
                          </a:ln>
                          <a:solidFill>
                            <a:schemeClr val="tx2"/>
                          </a:solidFill>
                          <a:effectLst/>
                          <a:latin typeface="Arial" panose="020B0604020202020204" pitchFamily="34" charset="0"/>
                        </a:rPr>
                        <a:t>bitwise</a:t>
                      </a:r>
                      <a:r>
                        <a:rPr kumimoji="0" lang="pl-PL" altLang="pl-PL" sz="2400" b="0" i="0" u="none" strike="noStrike" cap="none" normalizeH="0" baseline="0" dirty="0" smtClean="0">
                          <a:ln>
                            <a:noFill/>
                          </a:ln>
                          <a:solidFill>
                            <a:schemeClr val="tx2"/>
                          </a:solidFill>
                          <a:effectLst/>
                          <a:latin typeface="Arial" panose="020B0604020202020204" pitchFamily="34" charset="0"/>
                        </a:rPr>
                        <a:t> </a:t>
                      </a:r>
                      <a:r>
                        <a:rPr kumimoji="0" lang="pl-PL" altLang="pl-PL" sz="2400" b="0" i="0" u="none" strike="noStrike" cap="none" normalizeH="0" baseline="0" dirty="0" err="1" smtClean="0">
                          <a:ln>
                            <a:noFill/>
                          </a:ln>
                          <a:solidFill>
                            <a:schemeClr val="tx2"/>
                          </a:solidFill>
                          <a:effectLst/>
                          <a:latin typeface="Arial" panose="020B0604020202020204" pitchFamily="34" charset="0"/>
                        </a:rPr>
                        <a:t>exclusive</a:t>
                      </a:r>
                      <a:r>
                        <a:rPr kumimoji="0" lang="pl-PL" altLang="pl-PL" sz="2400" b="0" i="0" u="none" strike="noStrike" cap="none" normalizeH="0" baseline="0" dirty="0" smtClean="0">
                          <a:ln>
                            <a:noFill/>
                          </a:ln>
                          <a:solidFill>
                            <a:schemeClr val="tx2"/>
                          </a:solidFill>
                          <a:effectLst/>
                          <a:latin typeface="Arial" panose="020B0604020202020204" pitchFamily="34" charset="0"/>
                        </a:rPr>
                        <a:t> OR (XOR)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95716909"/>
                  </a:ext>
                </a:extLst>
              </a:tr>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 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0" i="0" u="none" strike="noStrike" cap="none" normalizeH="0" baseline="0" dirty="0" err="1" smtClean="0">
                          <a:ln>
                            <a:noFill/>
                          </a:ln>
                          <a:solidFill>
                            <a:schemeClr val="tx2"/>
                          </a:solidFill>
                          <a:effectLst/>
                          <a:latin typeface="Arial" panose="020B0604020202020204" pitchFamily="34" charset="0"/>
                        </a:rPr>
                        <a:t>Unary</a:t>
                      </a:r>
                      <a:r>
                        <a:rPr kumimoji="0" lang="pl-PL" altLang="pl-PL" sz="2400" b="0" i="0" u="none" strike="noStrike" cap="none" normalizeH="0" baseline="0" dirty="0" smtClean="0">
                          <a:ln>
                            <a:noFill/>
                          </a:ln>
                          <a:solidFill>
                            <a:schemeClr val="tx2"/>
                          </a:solidFill>
                          <a:effectLst/>
                          <a:latin typeface="Arial" panose="020B0604020202020204" pitchFamily="34" charset="0"/>
                        </a:rPr>
                        <a:t> </a:t>
                      </a:r>
                      <a:r>
                        <a:rPr kumimoji="0" lang="pl-PL" altLang="pl-PL" sz="2400" b="0" i="0" u="none" strike="noStrike" cap="none" normalizeH="0" baseline="0" dirty="0" err="1" smtClean="0">
                          <a:ln>
                            <a:noFill/>
                          </a:ln>
                          <a:solidFill>
                            <a:schemeClr val="tx2"/>
                          </a:solidFill>
                          <a:effectLst/>
                          <a:latin typeface="Arial" panose="020B0604020202020204" pitchFamily="34" charset="0"/>
                        </a:rPr>
                        <a:t>bitwise</a:t>
                      </a:r>
                      <a:r>
                        <a:rPr kumimoji="0" lang="pl-PL" altLang="pl-PL" sz="2400" b="0" i="0" u="none" strike="noStrike" cap="none" normalizeH="0" baseline="0" dirty="0" smtClean="0">
                          <a:ln>
                            <a:noFill/>
                          </a:ln>
                          <a:solidFill>
                            <a:schemeClr val="tx2"/>
                          </a:solidFill>
                          <a:effectLst/>
                          <a:latin typeface="Arial" panose="020B0604020202020204" pitchFamily="34" charset="0"/>
                        </a:rPr>
                        <a:t> </a:t>
                      </a:r>
                      <a:r>
                        <a:rPr kumimoji="0" lang="pl-PL" altLang="pl-PL" sz="2400" b="0" i="0" u="none" strike="noStrike" cap="none" normalizeH="0" baseline="0" dirty="0" err="1" smtClean="0">
                          <a:ln>
                            <a:noFill/>
                          </a:ln>
                          <a:solidFill>
                            <a:schemeClr val="tx2"/>
                          </a:solidFill>
                          <a:effectLst/>
                          <a:latin typeface="Arial" panose="020B0604020202020204" pitchFamily="34" charset="0"/>
                        </a:rPr>
                        <a:t>complement</a:t>
                      </a:r>
                      <a:endParaRPr kumimoji="0" lang="pl-PL" altLang="pl-PL" sz="2400" b="0" i="0" u="none" strike="noStrike" cap="none" normalizeH="0" baseline="0" dirty="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4056372"/>
                  </a:ext>
                </a:extLst>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4754" name="Rectangle 2"/>
          <p:cNvSpPr>
            <a:spLocks noGrp="1" noChangeArrowheads="1"/>
          </p:cNvSpPr>
          <p:nvPr>
            <p:ph type="title"/>
          </p:nvPr>
        </p:nvSpPr>
        <p:spPr>
          <a:xfrm>
            <a:off x="755650" y="231775"/>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dirty="0" err="1" smtClean="0"/>
              <a:t>Operators</a:t>
            </a:r>
            <a:r>
              <a:rPr lang="pl-PL" altLang="pl-PL" dirty="0" smtClean="0"/>
              <a:t> (10)</a:t>
            </a:r>
          </a:p>
        </p:txBody>
      </p:sp>
      <p:sp>
        <p:nvSpPr>
          <p:cNvPr id="74755" name="Text Box 3"/>
          <p:cNvSpPr txBox="1">
            <a:spLocks noChangeArrowheads="1"/>
          </p:cNvSpPr>
          <p:nvPr/>
        </p:nvSpPr>
        <p:spPr bwMode="auto">
          <a:xfrm>
            <a:off x="1257300" y="1108075"/>
            <a:ext cx="89154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Assignments operators (examples):</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p:txBody>
      </p:sp>
      <p:sp>
        <p:nvSpPr>
          <p:cNvPr id="74756"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74757" name="Group 5"/>
          <p:cNvGraphicFramePr>
            <a:graphicFrameLocks noGrp="1"/>
          </p:cNvGraphicFramePr>
          <p:nvPr>
            <p:extLst>
              <p:ext uri="{D42A27DB-BD31-4B8C-83A1-F6EECF244321}">
                <p14:modId xmlns:p14="http://schemas.microsoft.com/office/powerpoint/2010/main" val="302885319"/>
              </p:ext>
            </p:extLst>
          </p:nvPr>
        </p:nvGraphicFramePr>
        <p:xfrm>
          <a:off x="381000" y="1828800"/>
          <a:ext cx="8382000" cy="2963863"/>
        </p:xfrm>
        <a:graphic>
          <a:graphicData uri="http://schemas.openxmlformats.org/drawingml/2006/table">
            <a:tbl>
              <a:tblPr/>
              <a:tblGrid>
                <a:gridCol w="2362200">
                  <a:extLst>
                    <a:ext uri="{9D8B030D-6E8A-4147-A177-3AD203B41FA5}">
                      <a16:colId xmlns:a16="http://schemas.microsoft.com/office/drawing/2014/main" val="3023736245"/>
                    </a:ext>
                  </a:extLst>
                </a:gridCol>
                <a:gridCol w="2971800">
                  <a:extLst>
                    <a:ext uri="{9D8B030D-6E8A-4147-A177-3AD203B41FA5}">
                      <a16:colId xmlns:a16="http://schemas.microsoft.com/office/drawing/2014/main" val="4191519775"/>
                    </a:ext>
                  </a:extLst>
                </a:gridCol>
                <a:gridCol w="3048000">
                  <a:extLst>
                    <a:ext uri="{9D8B030D-6E8A-4147-A177-3AD203B41FA5}">
                      <a16:colId xmlns:a16="http://schemas.microsoft.com/office/drawing/2014/main" val="2283281260"/>
                    </a:ext>
                  </a:extLst>
                </a:gridCol>
              </a:tblGrid>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Equivalent to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6108176"/>
                  </a:ext>
                </a:extLst>
              </a:tr>
              <a:tr h="6762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smtClean="0">
                          <a:ln>
                            <a:noFill/>
                          </a:ln>
                          <a:solidFill>
                            <a:schemeClr val="tx2"/>
                          </a:solidFill>
                          <a:effectLst/>
                          <a:latin typeface="Arial" panose="020B0604020202020204" pitchFamily="34"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smtClean="0">
                          <a:ln>
                            <a:noFill/>
                          </a:ln>
                          <a:solidFill>
                            <a:schemeClr val="tx2"/>
                          </a:solidFill>
                          <a:effectLst/>
                          <a:latin typeface="Arial" panose="020B0604020202020204" pitchFamily="34" charset="0"/>
                        </a:rPr>
                        <a:t>(</a:t>
                      </a:r>
                      <a:r>
                        <a:rPr kumimoji="0" lang="pl-PL" altLang="pl-PL" sz="2000" b="0" i="0" u="none" strike="noStrike" cap="none" normalizeH="0" baseline="0" dirty="0" err="1" smtClean="0">
                          <a:ln>
                            <a:noFill/>
                          </a:ln>
                          <a:solidFill>
                            <a:schemeClr val="tx2"/>
                          </a:solidFill>
                          <a:effectLst/>
                          <a:latin typeface="Arial" panose="020B0604020202020204" pitchFamily="34" charset="0"/>
                        </a:rPr>
                        <a:t>arithmetic</a:t>
                      </a:r>
                      <a:r>
                        <a:rPr kumimoji="0" lang="pl-PL" altLang="pl-PL" sz="2000" b="0" i="0" u="none" strike="noStrike" cap="none" normalizeH="0" baseline="0" dirty="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smtClean="0">
                          <a:ln>
                            <a:noFill/>
                          </a:ln>
                          <a:solidFill>
                            <a:schemeClr val="tx2"/>
                          </a:solidFill>
                          <a:effectLst/>
                          <a:latin typeface="Arial" panose="020B0604020202020204" pitchFamily="34" charset="0"/>
                        </a:rPr>
                        <a:t> op1 +=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1" i="0" u="none" strike="noStrike" cap="none" normalizeH="0" baseline="0" smtClean="0">
                          <a:ln>
                            <a:noFill/>
                          </a:ln>
                          <a:solidFill>
                            <a:schemeClr val="tx2"/>
                          </a:solidFill>
                          <a:effectLst/>
                          <a:latin typeface="Arial" panose="020B0604020202020204" pitchFamily="34" charset="0"/>
                        </a:rPr>
                        <a:t>op1 = op1 +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0285477"/>
                  </a:ext>
                </a:extLst>
              </a:tr>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&amp;=</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(logical)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smtClean="0">
                          <a:ln>
                            <a:noFill/>
                          </a:ln>
                          <a:solidFill>
                            <a:schemeClr val="tx2"/>
                          </a:solidFill>
                          <a:effectLst/>
                          <a:latin typeface="Arial" panose="020B0604020202020204" pitchFamily="34" charset="0"/>
                        </a:rPr>
                        <a:t>op1 &amp;=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1" i="0" u="none" strike="noStrike" cap="none" normalizeH="0" baseline="0" dirty="0" smtClean="0">
                          <a:ln>
                            <a:noFill/>
                          </a:ln>
                          <a:solidFill>
                            <a:schemeClr val="tx2"/>
                          </a:solidFill>
                          <a:effectLst/>
                          <a:latin typeface="Arial" panose="020B0604020202020204" pitchFamily="34" charset="0"/>
                        </a:rPr>
                        <a:t>op1 = op1 &amp;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98713"/>
                  </a:ext>
                </a:extLst>
              </a:tr>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&gt;&gt;=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(shift)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op1 &gt;&gt;= op2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1" i="0" u="none" strike="noStrike" cap="none" normalizeH="0" baseline="0" dirty="0" smtClean="0">
                          <a:ln>
                            <a:noFill/>
                          </a:ln>
                          <a:solidFill>
                            <a:schemeClr val="tx2"/>
                          </a:solidFill>
                          <a:effectLst/>
                          <a:latin typeface="Arial" panose="020B0604020202020204" pitchFamily="34" charset="0"/>
                        </a:rPr>
                        <a:t>op1 = op1 &gt;&gt; op2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3420869"/>
                  </a:ext>
                </a:extLst>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5778" name="Rectangle 2"/>
          <p:cNvSpPr>
            <a:spLocks noGrp="1" noChangeArrowheads="1"/>
          </p:cNvSpPr>
          <p:nvPr>
            <p:ph type="title"/>
          </p:nvPr>
        </p:nvSpPr>
        <p:spPr>
          <a:xfrm>
            <a:off x="755650" y="188913"/>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dirty="0" err="1" smtClean="0"/>
              <a:t>Operators</a:t>
            </a:r>
            <a:r>
              <a:rPr lang="pl-PL" altLang="pl-PL" dirty="0" smtClean="0"/>
              <a:t> (11)</a:t>
            </a:r>
          </a:p>
        </p:txBody>
      </p:sp>
      <p:sp>
        <p:nvSpPr>
          <p:cNvPr id="75779" name="Text Box 3"/>
          <p:cNvSpPr txBox="1">
            <a:spLocks noChangeArrowheads="1"/>
          </p:cNvSpPr>
          <p:nvPr/>
        </p:nvSpPr>
        <p:spPr bwMode="auto">
          <a:xfrm>
            <a:off x="228600" y="1125538"/>
            <a:ext cx="89154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400" b="1"/>
              <a:t>Other operators:</a:t>
            </a:r>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p:txBody>
      </p:sp>
      <p:sp>
        <p:nvSpPr>
          <p:cNvPr id="75780"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75806" name="Group 30"/>
          <p:cNvGraphicFramePr>
            <a:graphicFrameLocks noGrp="1"/>
          </p:cNvGraphicFramePr>
          <p:nvPr>
            <p:extLst>
              <p:ext uri="{D42A27DB-BD31-4B8C-83A1-F6EECF244321}">
                <p14:modId xmlns:p14="http://schemas.microsoft.com/office/powerpoint/2010/main" val="1037240213"/>
              </p:ext>
            </p:extLst>
          </p:nvPr>
        </p:nvGraphicFramePr>
        <p:xfrm>
          <a:off x="228600" y="2127250"/>
          <a:ext cx="8839200" cy="3620455"/>
        </p:xfrm>
        <a:graphic>
          <a:graphicData uri="http://schemas.openxmlformats.org/drawingml/2006/table">
            <a:tbl>
              <a:tblPr/>
              <a:tblGrid>
                <a:gridCol w="2362200">
                  <a:extLst>
                    <a:ext uri="{9D8B030D-6E8A-4147-A177-3AD203B41FA5}">
                      <a16:colId xmlns:a16="http://schemas.microsoft.com/office/drawing/2014/main" val="2173659152"/>
                    </a:ext>
                  </a:extLst>
                </a:gridCol>
                <a:gridCol w="6477000">
                  <a:extLst>
                    <a:ext uri="{9D8B030D-6E8A-4147-A177-3AD203B41FA5}">
                      <a16:colId xmlns:a16="http://schemas.microsoft.com/office/drawing/2014/main" val="290813543"/>
                    </a:ext>
                  </a:extLst>
                </a:gridCol>
              </a:tblGrid>
              <a:tr h="5699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Description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9263964"/>
                  </a:ext>
                </a:extLst>
              </a:tr>
              <a:tr h="639763">
                <a:tc gridSpan="2">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3013766"/>
                  </a:ext>
                </a:extLst>
              </a:tr>
              <a:tr h="6651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err="1" smtClean="0">
                          <a:ln>
                            <a:noFill/>
                          </a:ln>
                          <a:solidFill>
                            <a:schemeClr val="tx2"/>
                          </a:solidFill>
                          <a:effectLst/>
                          <a:latin typeface="Arial" panose="020B0604020202020204" pitchFamily="34" charset="0"/>
                        </a:rPr>
                        <a:t>Used</a:t>
                      </a:r>
                      <a:r>
                        <a:rPr kumimoji="0" lang="pl-PL" altLang="pl-PL" sz="2000" b="0" i="0" u="none" strike="noStrike" cap="none" normalizeH="0" baseline="0" dirty="0" smtClean="0">
                          <a:ln>
                            <a:noFill/>
                          </a:ln>
                          <a:solidFill>
                            <a:schemeClr val="tx2"/>
                          </a:solidFill>
                          <a:effectLst/>
                          <a:latin typeface="Arial" panose="020B0604020202020204" pitchFamily="34" charset="0"/>
                        </a:rPr>
                        <a:t> to </a:t>
                      </a:r>
                      <a:r>
                        <a:rPr kumimoji="0" lang="pl-PL" altLang="pl-PL" sz="2000" b="0" i="0" u="none" strike="noStrike" cap="none" normalizeH="0" baseline="0" dirty="0" err="1" smtClean="0">
                          <a:ln>
                            <a:noFill/>
                          </a:ln>
                          <a:solidFill>
                            <a:schemeClr val="tx2"/>
                          </a:solidFill>
                          <a:effectLst/>
                          <a:latin typeface="Arial" panose="020B0604020202020204" pitchFamily="34" charset="0"/>
                        </a:rPr>
                        <a:t>declare</a:t>
                      </a:r>
                      <a:r>
                        <a:rPr kumimoji="0" lang="pl-PL" altLang="pl-PL" sz="2000" b="0" i="0" u="none" strike="noStrike" cap="none" normalizeH="0" baseline="0" dirty="0" smtClean="0">
                          <a:ln>
                            <a:noFill/>
                          </a:ln>
                          <a:solidFill>
                            <a:schemeClr val="tx2"/>
                          </a:solidFill>
                          <a:effectLst/>
                          <a:latin typeface="Arial" panose="020B0604020202020204" pitchFamily="34" charset="0"/>
                        </a:rPr>
                        <a:t> </a:t>
                      </a:r>
                      <a:r>
                        <a:rPr kumimoji="0" lang="pl-PL" altLang="pl-PL" sz="2000" b="0" i="0" u="none" strike="noStrike" cap="none" normalizeH="0" baseline="0" dirty="0" err="1" smtClean="0">
                          <a:ln>
                            <a:noFill/>
                          </a:ln>
                          <a:solidFill>
                            <a:schemeClr val="tx2"/>
                          </a:solidFill>
                          <a:effectLst/>
                          <a:latin typeface="Arial" panose="020B0604020202020204" pitchFamily="34" charset="0"/>
                        </a:rPr>
                        <a:t>arrays</a:t>
                      </a:r>
                      <a:r>
                        <a:rPr kumimoji="0" lang="pl-PL" altLang="pl-PL" sz="2000" b="0" i="0" u="none" strike="noStrike" cap="none" normalizeH="0" baseline="0" dirty="0" smtClean="0">
                          <a:ln>
                            <a:noFill/>
                          </a:ln>
                          <a:solidFill>
                            <a:schemeClr val="tx2"/>
                          </a:solidFill>
                          <a:effectLst/>
                          <a:latin typeface="Arial" panose="020B0604020202020204" pitchFamily="34" charset="0"/>
                        </a:rPr>
                        <a:t>, </a:t>
                      </a:r>
                      <a:r>
                        <a:rPr kumimoji="0" lang="pl-PL" altLang="pl-PL" sz="2000" b="0" i="0" u="none" strike="noStrike" cap="none" normalizeH="0" baseline="0" dirty="0" err="1" smtClean="0">
                          <a:ln>
                            <a:noFill/>
                          </a:ln>
                          <a:solidFill>
                            <a:schemeClr val="tx2"/>
                          </a:solidFill>
                          <a:effectLst/>
                          <a:latin typeface="Arial" panose="020B0604020202020204" pitchFamily="34" charset="0"/>
                        </a:rPr>
                        <a:t>create</a:t>
                      </a:r>
                      <a:r>
                        <a:rPr kumimoji="0" lang="pl-PL" altLang="pl-PL" sz="2000" b="0" i="0" u="none" strike="noStrike" cap="none" normalizeH="0" baseline="0" dirty="0" smtClean="0">
                          <a:ln>
                            <a:noFill/>
                          </a:ln>
                          <a:solidFill>
                            <a:schemeClr val="tx2"/>
                          </a:solidFill>
                          <a:effectLst/>
                          <a:latin typeface="Arial" panose="020B0604020202020204" pitchFamily="34" charset="0"/>
                        </a:rPr>
                        <a:t> </a:t>
                      </a:r>
                      <a:r>
                        <a:rPr kumimoji="0" lang="pl-PL" altLang="pl-PL" sz="2000" b="0" i="0" u="none" strike="noStrike" cap="none" normalizeH="0" baseline="0" dirty="0" err="1" smtClean="0">
                          <a:ln>
                            <a:noFill/>
                          </a:ln>
                          <a:solidFill>
                            <a:schemeClr val="tx2"/>
                          </a:solidFill>
                          <a:effectLst/>
                          <a:latin typeface="Arial" panose="020B0604020202020204" pitchFamily="34" charset="0"/>
                        </a:rPr>
                        <a:t>arrays</a:t>
                      </a:r>
                      <a:r>
                        <a:rPr kumimoji="0" lang="pl-PL" altLang="pl-PL" sz="2000" b="0" i="0" u="none" strike="noStrike" cap="none" normalizeH="0" baseline="0" dirty="0" smtClean="0">
                          <a:ln>
                            <a:noFill/>
                          </a:ln>
                          <a:solidFill>
                            <a:schemeClr val="tx2"/>
                          </a:solidFill>
                          <a:effectLst/>
                          <a:latin typeface="Arial" panose="020B0604020202020204" pitchFamily="34" charset="0"/>
                        </a:rPr>
                        <a:t>, and </a:t>
                      </a:r>
                      <a:r>
                        <a:rPr kumimoji="0" lang="pl-PL" altLang="pl-PL" sz="2000" b="0" i="0" u="none" strike="noStrike" cap="none" normalizeH="0" baseline="0" dirty="0" err="1" smtClean="0">
                          <a:ln>
                            <a:noFill/>
                          </a:ln>
                          <a:solidFill>
                            <a:schemeClr val="tx2"/>
                          </a:solidFill>
                          <a:effectLst/>
                          <a:latin typeface="Arial" panose="020B0604020202020204" pitchFamily="34" charset="0"/>
                        </a:rPr>
                        <a:t>access</a:t>
                      </a:r>
                      <a:r>
                        <a:rPr kumimoji="0" lang="pl-PL" altLang="pl-PL" sz="2000" b="0" i="0" u="none" strike="noStrike" cap="none" normalizeH="0" baseline="0" dirty="0" smtClean="0">
                          <a:ln>
                            <a:noFill/>
                          </a:ln>
                          <a:solidFill>
                            <a:schemeClr val="tx2"/>
                          </a:solidFill>
                          <a:effectLst/>
                          <a:latin typeface="Arial" panose="020B0604020202020204" pitchFamily="34" charset="0"/>
                        </a:rPr>
                        <a:t> </a:t>
                      </a:r>
                      <a:r>
                        <a:rPr kumimoji="0" lang="pl-PL" altLang="pl-PL" sz="2000" b="0" i="0" u="none" strike="noStrike" cap="none" normalizeH="0" baseline="0" dirty="0" err="1" smtClean="0">
                          <a:ln>
                            <a:noFill/>
                          </a:ln>
                          <a:solidFill>
                            <a:schemeClr val="tx2"/>
                          </a:solidFill>
                          <a:effectLst/>
                          <a:latin typeface="Arial" panose="020B0604020202020204" pitchFamily="34" charset="0"/>
                        </a:rPr>
                        <a:t>array</a:t>
                      </a:r>
                      <a:r>
                        <a:rPr kumimoji="0" lang="pl-PL" altLang="pl-PL" sz="2000" b="0" i="0" u="none" strike="noStrike" cap="none" normalizeH="0" baseline="0" dirty="0" smtClean="0">
                          <a:ln>
                            <a:noFill/>
                          </a:ln>
                          <a:solidFill>
                            <a:schemeClr val="tx2"/>
                          </a:solidFill>
                          <a:effectLst/>
                          <a:latin typeface="Arial" panose="020B0604020202020204" pitchFamily="34" charset="0"/>
                        </a:rPr>
                        <a:t> </a:t>
                      </a:r>
                      <a:r>
                        <a:rPr kumimoji="0" lang="pl-PL" altLang="pl-PL" sz="2000" b="0" i="0" u="none" strike="noStrike" cap="none" normalizeH="0" baseline="0" dirty="0" err="1" smtClean="0">
                          <a:ln>
                            <a:noFill/>
                          </a:ln>
                          <a:solidFill>
                            <a:schemeClr val="tx2"/>
                          </a:solidFill>
                          <a:effectLst/>
                          <a:latin typeface="Arial" panose="020B0604020202020204" pitchFamily="34" charset="0"/>
                        </a:rPr>
                        <a:t>elements</a:t>
                      </a: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95761609"/>
                  </a:ext>
                </a:extLst>
              </a:tr>
              <a:tr h="5699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Used to form qualified names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3054256"/>
                  </a:ext>
                </a:extLst>
              </a:tr>
              <a:tr h="5699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 params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Delimits a comma-separated list of parameters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02903933"/>
                  </a:ext>
                </a:extLst>
              </a:tr>
              <a:tr h="56991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smtClean="0">
                          <a:ln>
                            <a:noFill/>
                          </a:ln>
                          <a:solidFill>
                            <a:schemeClr val="tx2"/>
                          </a:solidFill>
                          <a:effectLst/>
                          <a:latin typeface="Arial" panose="020B0604020202020204" pitchFamily="34" charset="0"/>
                        </a:rPr>
                        <a:t>( type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000" b="0" i="0" u="none" strike="noStrike" cap="none" normalizeH="0" baseline="0" dirty="0" err="1" smtClean="0">
                          <a:ln>
                            <a:noFill/>
                          </a:ln>
                          <a:solidFill>
                            <a:schemeClr val="tx2"/>
                          </a:solidFill>
                          <a:effectLst/>
                          <a:latin typeface="Arial" panose="020B0604020202020204" pitchFamily="34" charset="0"/>
                        </a:rPr>
                        <a:t>Casts</a:t>
                      </a:r>
                      <a:r>
                        <a:rPr kumimoji="0" lang="pl-PL" altLang="pl-PL" sz="2000" b="0" i="0" u="none" strike="noStrike" cap="none" normalizeH="0" baseline="0" dirty="0" smtClean="0">
                          <a:ln>
                            <a:noFill/>
                          </a:ln>
                          <a:solidFill>
                            <a:schemeClr val="tx2"/>
                          </a:solidFill>
                          <a:effectLst/>
                          <a:latin typeface="Arial" panose="020B0604020202020204" pitchFamily="34" charset="0"/>
                        </a:rPr>
                        <a:t> (</a:t>
                      </a:r>
                      <a:r>
                        <a:rPr kumimoji="0" lang="pl-PL" altLang="pl-PL" sz="2000" b="0" i="0" u="none" strike="noStrike" cap="none" normalizeH="0" baseline="0" dirty="0" err="1" smtClean="0">
                          <a:ln>
                            <a:noFill/>
                          </a:ln>
                          <a:solidFill>
                            <a:schemeClr val="tx2"/>
                          </a:solidFill>
                          <a:effectLst/>
                          <a:latin typeface="Arial" panose="020B0604020202020204" pitchFamily="34" charset="0"/>
                        </a:rPr>
                        <a:t>converts</a:t>
                      </a:r>
                      <a:r>
                        <a:rPr kumimoji="0" lang="pl-PL" altLang="pl-PL" sz="2000" b="0" i="0" u="none" strike="noStrike" cap="none" normalizeH="0" baseline="0" dirty="0" smtClean="0">
                          <a:ln>
                            <a:noFill/>
                          </a:ln>
                          <a:solidFill>
                            <a:schemeClr val="tx2"/>
                          </a:solidFill>
                          <a:effectLst/>
                          <a:latin typeface="Arial" panose="020B0604020202020204" pitchFamily="34" charset="0"/>
                        </a:rPr>
                        <a:t>) a </a:t>
                      </a:r>
                      <a:r>
                        <a:rPr kumimoji="0" lang="pl-PL" altLang="pl-PL" sz="2000" b="0" i="0" u="none" strike="noStrike" cap="none" normalizeH="0" baseline="0" dirty="0" err="1" smtClean="0">
                          <a:ln>
                            <a:noFill/>
                          </a:ln>
                          <a:solidFill>
                            <a:schemeClr val="tx2"/>
                          </a:solidFill>
                          <a:effectLst/>
                          <a:latin typeface="Arial" panose="020B0604020202020204" pitchFamily="34" charset="0"/>
                        </a:rPr>
                        <a:t>value</a:t>
                      </a:r>
                      <a:r>
                        <a:rPr kumimoji="0" lang="pl-PL" altLang="pl-PL" sz="2000" b="0" i="0" u="none" strike="noStrike" cap="none" normalizeH="0" baseline="0" dirty="0" smtClean="0">
                          <a:ln>
                            <a:noFill/>
                          </a:ln>
                          <a:solidFill>
                            <a:schemeClr val="tx2"/>
                          </a:solidFill>
                          <a:effectLst/>
                          <a:latin typeface="Arial" panose="020B0604020202020204" pitchFamily="34" charset="0"/>
                        </a:rPr>
                        <a:t> to the </a:t>
                      </a:r>
                      <a:r>
                        <a:rPr kumimoji="0" lang="pl-PL" altLang="pl-PL" sz="2000" b="0" i="0" u="none" strike="noStrike" cap="none" normalizeH="0" baseline="0" dirty="0" err="1" smtClean="0">
                          <a:ln>
                            <a:noFill/>
                          </a:ln>
                          <a:solidFill>
                            <a:schemeClr val="tx2"/>
                          </a:solidFill>
                          <a:effectLst/>
                          <a:latin typeface="Arial" panose="020B0604020202020204" pitchFamily="34" charset="0"/>
                        </a:rPr>
                        <a:t>specified</a:t>
                      </a:r>
                      <a:r>
                        <a:rPr kumimoji="0" lang="pl-PL" altLang="pl-PL" sz="2000" b="0" i="0" u="none" strike="noStrike" cap="none" normalizeH="0" baseline="0" dirty="0" smtClean="0">
                          <a:ln>
                            <a:noFill/>
                          </a:ln>
                          <a:solidFill>
                            <a:schemeClr val="tx2"/>
                          </a:solidFill>
                          <a:effectLst/>
                          <a:latin typeface="Arial" panose="020B0604020202020204" pitchFamily="34" charset="0"/>
                        </a:rPr>
                        <a:t> </a:t>
                      </a:r>
                      <a:r>
                        <a:rPr kumimoji="0" lang="pl-PL" altLang="pl-PL" sz="2000" b="0" i="0" u="none" strike="noStrike" cap="none" normalizeH="0" baseline="0" dirty="0" err="1" smtClean="0">
                          <a:ln>
                            <a:noFill/>
                          </a:ln>
                          <a:solidFill>
                            <a:schemeClr val="tx2"/>
                          </a:solidFill>
                          <a:effectLst/>
                          <a:latin typeface="Arial" panose="020B0604020202020204" pitchFamily="34" charset="0"/>
                        </a:rPr>
                        <a:t>type</a:t>
                      </a:r>
                      <a:endParaRPr kumimoji="0" lang="pl-PL" altLang="pl-PL" sz="2000" b="0" i="0" u="none" strike="noStrike" cap="none" normalizeH="0" baseline="0" dirty="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14972996"/>
                  </a:ext>
                </a:extLst>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6802" name="Rectangle 2"/>
          <p:cNvSpPr>
            <a:spLocks noGrp="1" noChangeArrowheads="1"/>
          </p:cNvSpPr>
          <p:nvPr>
            <p:ph type="title"/>
          </p:nvPr>
        </p:nvSpPr>
        <p:spPr>
          <a:xfrm>
            <a:off x="641350" y="188913"/>
            <a:ext cx="8316913"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dirty="0" err="1" smtClean="0"/>
              <a:t>Operators</a:t>
            </a:r>
            <a:r>
              <a:rPr lang="pl-PL" altLang="pl-PL" dirty="0" smtClean="0"/>
              <a:t> (12)</a:t>
            </a:r>
          </a:p>
        </p:txBody>
      </p:sp>
      <p:sp>
        <p:nvSpPr>
          <p:cNvPr id="76803" name="Text Box 3"/>
          <p:cNvSpPr txBox="1">
            <a:spLocks noChangeArrowheads="1"/>
          </p:cNvSpPr>
          <p:nvPr/>
        </p:nvSpPr>
        <p:spPr bwMode="auto">
          <a:xfrm>
            <a:off x="228600" y="1125538"/>
            <a:ext cx="8915400" cy="4875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100"/>
              </a:spcBef>
            </a:pPr>
            <a:r>
              <a:rPr lang="pl-PL" altLang="pl-PL" sz="2000" b="1" dirty="0" err="1"/>
              <a:t>Other</a:t>
            </a:r>
            <a:r>
              <a:rPr lang="pl-PL" altLang="pl-PL" sz="2000" b="1" dirty="0"/>
              <a:t> </a:t>
            </a:r>
            <a:r>
              <a:rPr lang="pl-PL" altLang="pl-PL" sz="2000" b="1" dirty="0" err="1"/>
              <a:t>operators</a:t>
            </a:r>
            <a:r>
              <a:rPr lang="pl-PL" altLang="pl-PL" sz="2000" b="1" dirty="0" smtClean="0"/>
              <a:t>:</a:t>
            </a:r>
          </a:p>
          <a:p>
            <a:pPr eaLnBrk="1" hangingPunct="1">
              <a:spcBef>
                <a:spcPts val="100"/>
              </a:spcBef>
            </a:pPr>
            <a:endParaRPr lang="pl-PL" altLang="pl-PL" sz="2000" b="1" dirty="0"/>
          </a:p>
          <a:p>
            <a:pPr eaLnBrk="1" hangingPunct="1">
              <a:spcBef>
                <a:spcPts val="100"/>
              </a:spcBef>
            </a:pPr>
            <a:r>
              <a:rPr lang="pl-PL" altLang="pl-PL" sz="2000" dirty="0"/>
              <a:t>The </a:t>
            </a:r>
            <a:r>
              <a:rPr lang="pl-PL" altLang="pl-PL" sz="2000" b="1" dirty="0" err="1"/>
              <a:t>new</a:t>
            </a:r>
            <a:r>
              <a:rPr lang="pl-PL" altLang="pl-PL" sz="2000" dirty="0"/>
              <a:t> operator </a:t>
            </a:r>
            <a:r>
              <a:rPr lang="pl-PL" altLang="pl-PL" sz="2000" dirty="0" err="1"/>
              <a:t>creates</a:t>
            </a:r>
            <a:r>
              <a:rPr lang="pl-PL" altLang="pl-PL" sz="2000" dirty="0"/>
              <a:t> </a:t>
            </a:r>
            <a:r>
              <a:rPr lang="pl-PL" altLang="pl-PL" sz="2000" b="1" dirty="0"/>
              <a:t>a </a:t>
            </a:r>
            <a:r>
              <a:rPr lang="pl-PL" altLang="pl-PL" sz="2000" b="1" dirty="0" err="1"/>
              <a:t>new</a:t>
            </a:r>
            <a:r>
              <a:rPr lang="pl-PL" altLang="pl-PL" sz="2000" b="1" dirty="0"/>
              <a:t> </a:t>
            </a:r>
            <a:r>
              <a:rPr lang="pl-PL" altLang="pl-PL" sz="2000" b="1" dirty="0" err="1"/>
              <a:t>object</a:t>
            </a:r>
            <a:r>
              <a:rPr lang="pl-PL" altLang="pl-PL" sz="2000" b="1" dirty="0"/>
              <a:t> </a:t>
            </a:r>
            <a:r>
              <a:rPr lang="pl-PL" altLang="pl-PL" sz="2000" b="1" dirty="0" err="1"/>
              <a:t>or</a:t>
            </a:r>
            <a:r>
              <a:rPr lang="pl-PL" altLang="pl-PL" sz="2000" b="1" dirty="0"/>
              <a:t> a </a:t>
            </a:r>
            <a:r>
              <a:rPr lang="pl-PL" altLang="pl-PL" sz="2000" b="1" dirty="0" err="1"/>
              <a:t>new</a:t>
            </a:r>
            <a:r>
              <a:rPr lang="pl-PL" altLang="pl-PL" sz="2000" b="1" dirty="0"/>
              <a:t> </a:t>
            </a:r>
            <a:r>
              <a:rPr lang="pl-PL" altLang="pl-PL" sz="2000" b="1" dirty="0" err="1"/>
              <a:t>array</a:t>
            </a:r>
            <a:r>
              <a:rPr lang="pl-PL" altLang="pl-PL" sz="2000" dirty="0"/>
              <a:t>. </a:t>
            </a:r>
          </a:p>
          <a:p>
            <a:pPr eaLnBrk="1" hangingPunct="1">
              <a:spcBef>
                <a:spcPts val="100"/>
              </a:spcBef>
            </a:pPr>
            <a:r>
              <a:rPr lang="pl-PL" altLang="pl-PL" sz="2000" b="1" dirty="0" err="1"/>
              <a:t>Example</a:t>
            </a:r>
            <a:r>
              <a:rPr lang="pl-PL" altLang="pl-PL" sz="2000" dirty="0"/>
              <a:t>: </a:t>
            </a:r>
            <a:r>
              <a:rPr lang="pl-PL" altLang="pl-PL" sz="2000" dirty="0" err="1"/>
              <a:t>creating</a:t>
            </a:r>
            <a:r>
              <a:rPr lang="pl-PL" altLang="pl-PL" sz="2000" dirty="0"/>
              <a:t> a </a:t>
            </a:r>
            <a:r>
              <a:rPr lang="pl-PL" altLang="pl-PL" sz="2000" dirty="0" err="1"/>
              <a:t>new</a:t>
            </a:r>
            <a:r>
              <a:rPr lang="pl-PL" altLang="pl-PL" sz="2000" dirty="0"/>
              <a:t> </a:t>
            </a:r>
            <a:r>
              <a:rPr lang="pl-PL" altLang="pl-PL" sz="2000" dirty="0" err="1"/>
              <a:t>Integer</a:t>
            </a:r>
            <a:r>
              <a:rPr lang="pl-PL" altLang="pl-PL" sz="2000" dirty="0"/>
              <a:t> </a:t>
            </a:r>
            <a:r>
              <a:rPr lang="pl-PL" altLang="pl-PL" sz="2000" dirty="0" err="1"/>
              <a:t>object</a:t>
            </a:r>
            <a:r>
              <a:rPr lang="pl-PL" altLang="pl-PL" sz="2000" dirty="0"/>
              <a:t> from the </a:t>
            </a:r>
            <a:r>
              <a:rPr lang="pl-PL" altLang="pl-PL" sz="2000" dirty="0" err="1"/>
              <a:t>Integer</a:t>
            </a:r>
            <a:r>
              <a:rPr lang="pl-PL" altLang="pl-PL" sz="2000" dirty="0"/>
              <a:t> </a:t>
            </a:r>
            <a:r>
              <a:rPr lang="pl-PL" altLang="pl-PL" sz="2000" dirty="0" err="1"/>
              <a:t>class</a:t>
            </a:r>
            <a:r>
              <a:rPr lang="pl-PL" altLang="pl-PL" sz="2000" dirty="0"/>
              <a:t> in the </a:t>
            </a:r>
            <a:r>
              <a:rPr lang="pl-PL" altLang="pl-PL" sz="2000" dirty="0" err="1"/>
              <a:t>java.lang</a:t>
            </a:r>
            <a:r>
              <a:rPr lang="pl-PL" altLang="pl-PL" sz="2000" dirty="0"/>
              <a:t> </a:t>
            </a:r>
            <a:r>
              <a:rPr lang="pl-PL" altLang="pl-PL" sz="2000" dirty="0" err="1"/>
              <a:t>package</a:t>
            </a:r>
            <a:r>
              <a:rPr lang="pl-PL" altLang="pl-PL" sz="2000" dirty="0"/>
              <a:t>:</a:t>
            </a:r>
          </a:p>
          <a:p>
            <a:pPr eaLnBrk="1" hangingPunct="1">
              <a:spcBef>
                <a:spcPts val="100"/>
              </a:spcBef>
            </a:pPr>
            <a:r>
              <a:rPr lang="pl-PL" altLang="pl-PL" sz="2000" i="1" dirty="0" err="1"/>
              <a:t>Integer</a:t>
            </a:r>
            <a:r>
              <a:rPr lang="pl-PL" altLang="pl-PL" sz="2000" i="1" dirty="0"/>
              <a:t> </a:t>
            </a:r>
            <a:r>
              <a:rPr lang="pl-PL" altLang="pl-PL" sz="2000" i="1" dirty="0" err="1"/>
              <a:t>anInteger</a:t>
            </a:r>
            <a:r>
              <a:rPr lang="pl-PL" altLang="pl-PL" sz="2000" i="1" dirty="0"/>
              <a:t> = </a:t>
            </a:r>
            <a:r>
              <a:rPr lang="pl-PL" altLang="pl-PL" sz="2000" i="1" dirty="0" err="1"/>
              <a:t>new</a:t>
            </a:r>
            <a:r>
              <a:rPr lang="pl-PL" altLang="pl-PL" sz="2000" i="1" dirty="0"/>
              <a:t> </a:t>
            </a:r>
            <a:r>
              <a:rPr lang="pl-PL" altLang="pl-PL" sz="2000" i="1" dirty="0" err="1"/>
              <a:t>Integer</a:t>
            </a:r>
            <a:r>
              <a:rPr lang="pl-PL" altLang="pl-PL" sz="2000" i="1" dirty="0"/>
              <a:t>(10);</a:t>
            </a:r>
            <a:r>
              <a:rPr lang="pl-PL" altLang="pl-PL" sz="2000" dirty="0"/>
              <a:t> </a:t>
            </a:r>
          </a:p>
          <a:p>
            <a:pPr eaLnBrk="1" hangingPunct="1">
              <a:spcBef>
                <a:spcPts val="100"/>
              </a:spcBef>
            </a:pPr>
            <a:endParaRPr lang="pl-PL" altLang="pl-PL" sz="2000" dirty="0"/>
          </a:p>
          <a:p>
            <a:pPr eaLnBrk="1" hangingPunct="1">
              <a:spcBef>
                <a:spcPts val="100"/>
              </a:spcBef>
            </a:pPr>
            <a:r>
              <a:rPr lang="pl-PL" altLang="pl-PL" sz="2000" dirty="0"/>
              <a:t>The </a:t>
            </a:r>
            <a:r>
              <a:rPr lang="pl-PL" altLang="pl-PL" sz="2000" b="1" dirty="0" err="1"/>
              <a:t>instanceof</a:t>
            </a:r>
            <a:r>
              <a:rPr lang="pl-PL" altLang="pl-PL" sz="2000" dirty="0"/>
              <a:t> operator </a:t>
            </a:r>
            <a:r>
              <a:rPr lang="pl-PL" altLang="pl-PL" sz="2000" dirty="0" err="1"/>
              <a:t>tests</a:t>
            </a:r>
            <a:r>
              <a:rPr lang="pl-PL" altLang="pl-PL" sz="2000" dirty="0"/>
              <a:t> </a:t>
            </a:r>
            <a:r>
              <a:rPr lang="pl-PL" altLang="pl-PL" sz="2000" dirty="0" err="1"/>
              <a:t>whether</a:t>
            </a:r>
            <a:r>
              <a:rPr lang="pl-PL" altLang="pl-PL" sz="2000" dirty="0"/>
              <a:t> </a:t>
            </a:r>
            <a:r>
              <a:rPr lang="pl-PL" altLang="pl-PL" sz="2000" dirty="0" err="1"/>
              <a:t>its</a:t>
            </a:r>
            <a:r>
              <a:rPr lang="pl-PL" altLang="pl-PL" sz="2000" dirty="0"/>
              <a:t> </a:t>
            </a:r>
            <a:r>
              <a:rPr lang="pl-PL" altLang="pl-PL" sz="2000" dirty="0" err="1"/>
              <a:t>first</a:t>
            </a:r>
            <a:r>
              <a:rPr lang="pl-PL" altLang="pl-PL" sz="2000" dirty="0"/>
              <a:t> operand </a:t>
            </a:r>
            <a:r>
              <a:rPr lang="pl-PL" altLang="pl-PL" sz="2000" dirty="0" err="1"/>
              <a:t>is</a:t>
            </a:r>
            <a:r>
              <a:rPr lang="pl-PL" altLang="pl-PL" sz="2000" dirty="0"/>
              <a:t> </a:t>
            </a:r>
            <a:r>
              <a:rPr lang="pl-PL" altLang="pl-PL" sz="2000" dirty="0" err="1"/>
              <a:t>an</a:t>
            </a:r>
            <a:r>
              <a:rPr lang="pl-PL" altLang="pl-PL" sz="2000" dirty="0"/>
              <a:t> </a:t>
            </a:r>
          </a:p>
          <a:p>
            <a:pPr eaLnBrk="1" hangingPunct="1">
              <a:spcBef>
                <a:spcPts val="100"/>
              </a:spcBef>
            </a:pPr>
            <a:r>
              <a:rPr lang="pl-PL" altLang="pl-PL" sz="2000" dirty="0" err="1"/>
              <a:t>instance</a:t>
            </a:r>
            <a:r>
              <a:rPr lang="pl-PL" altLang="pl-PL" sz="2000" dirty="0"/>
              <a:t> of </a:t>
            </a:r>
            <a:r>
              <a:rPr lang="pl-PL" altLang="pl-PL" sz="2000" dirty="0" err="1"/>
              <a:t>its</a:t>
            </a:r>
            <a:r>
              <a:rPr lang="pl-PL" altLang="pl-PL" sz="2000" dirty="0"/>
              <a:t> </a:t>
            </a:r>
            <a:r>
              <a:rPr lang="pl-PL" altLang="pl-PL" sz="2000" dirty="0" err="1"/>
              <a:t>second</a:t>
            </a:r>
            <a:r>
              <a:rPr lang="pl-PL" altLang="pl-PL" sz="2000" dirty="0"/>
              <a:t>. </a:t>
            </a:r>
          </a:p>
          <a:p>
            <a:pPr eaLnBrk="1" hangingPunct="1">
              <a:spcBef>
                <a:spcPts val="100"/>
              </a:spcBef>
            </a:pPr>
            <a:r>
              <a:rPr lang="pl-PL" altLang="pl-PL" sz="2000" i="1" dirty="0"/>
              <a:t>op1 </a:t>
            </a:r>
            <a:r>
              <a:rPr lang="pl-PL" altLang="pl-PL" sz="2000" i="1" dirty="0" err="1"/>
              <a:t>instanceof</a:t>
            </a:r>
            <a:r>
              <a:rPr lang="pl-PL" altLang="pl-PL" sz="2000" i="1" dirty="0"/>
              <a:t> op2 </a:t>
            </a:r>
          </a:p>
          <a:p>
            <a:pPr eaLnBrk="1" hangingPunct="1">
              <a:spcBef>
                <a:spcPts val="100"/>
              </a:spcBef>
            </a:pPr>
            <a:r>
              <a:rPr lang="pl-PL" altLang="pl-PL" sz="2000" b="1" dirty="0"/>
              <a:t>op1 </a:t>
            </a:r>
            <a:r>
              <a:rPr lang="pl-PL" altLang="pl-PL" sz="2000" b="1" dirty="0" err="1"/>
              <a:t>must</a:t>
            </a:r>
            <a:r>
              <a:rPr lang="pl-PL" altLang="pl-PL" sz="2000" b="1" dirty="0"/>
              <a:t> be the </a:t>
            </a:r>
            <a:r>
              <a:rPr lang="pl-PL" altLang="pl-PL" sz="2000" b="1" dirty="0" err="1"/>
              <a:t>name</a:t>
            </a:r>
            <a:r>
              <a:rPr lang="pl-PL" altLang="pl-PL" sz="2000" b="1" dirty="0"/>
              <a:t> of </a:t>
            </a:r>
            <a:r>
              <a:rPr lang="pl-PL" altLang="pl-PL" sz="2000" b="1" dirty="0" err="1"/>
              <a:t>an</a:t>
            </a:r>
            <a:r>
              <a:rPr lang="pl-PL" altLang="pl-PL" sz="2000" b="1" dirty="0"/>
              <a:t> </a:t>
            </a:r>
            <a:r>
              <a:rPr lang="pl-PL" altLang="pl-PL" sz="2000" b="1" dirty="0" err="1"/>
              <a:t>object</a:t>
            </a:r>
            <a:r>
              <a:rPr lang="pl-PL" altLang="pl-PL" sz="2000" b="1" dirty="0"/>
              <a:t> and op2 </a:t>
            </a:r>
            <a:r>
              <a:rPr lang="pl-PL" altLang="pl-PL" sz="2000" b="1" dirty="0" err="1"/>
              <a:t>must</a:t>
            </a:r>
            <a:r>
              <a:rPr lang="pl-PL" altLang="pl-PL" sz="2000" b="1" dirty="0"/>
              <a:t> be the </a:t>
            </a:r>
          </a:p>
          <a:p>
            <a:pPr eaLnBrk="1" hangingPunct="1">
              <a:spcBef>
                <a:spcPts val="100"/>
              </a:spcBef>
            </a:pPr>
            <a:r>
              <a:rPr lang="pl-PL" altLang="pl-PL" sz="2000" b="1" dirty="0" err="1"/>
              <a:t>name</a:t>
            </a:r>
            <a:r>
              <a:rPr lang="pl-PL" altLang="pl-PL" sz="2000" b="1" dirty="0"/>
              <a:t> of a </a:t>
            </a:r>
            <a:r>
              <a:rPr lang="pl-PL" altLang="pl-PL" sz="2000" b="1" dirty="0" err="1"/>
              <a:t>class</a:t>
            </a:r>
            <a:r>
              <a:rPr lang="pl-PL" altLang="pl-PL" sz="2000" dirty="0"/>
              <a:t>. </a:t>
            </a:r>
            <a:r>
              <a:rPr lang="pl-PL" altLang="pl-PL" sz="2000" dirty="0" err="1"/>
              <a:t>An</a:t>
            </a:r>
            <a:r>
              <a:rPr lang="pl-PL" altLang="pl-PL" sz="2000" dirty="0"/>
              <a:t> </a:t>
            </a:r>
            <a:r>
              <a:rPr lang="pl-PL" altLang="pl-PL" sz="2000" dirty="0" err="1"/>
              <a:t>object</a:t>
            </a:r>
            <a:r>
              <a:rPr lang="pl-PL" altLang="pl-PL" sz="2000" dirty="0"/>
              <a:t> </a:t>
            </a:r>
            <a:r>
              <a:rPr lang="pl-PL" altLang="pl-PL" sz="2000" dirty="0" err="1"/>
              <a:t>is</a:t>
            </a:r>
            <a:r>
              <a:rPr lang="pl-PL" altLang="pl-PL" sz="2000" dirty="0"/>
              <a:t> </a:t>
            </a:r>
            <a:r>
              <a:rPr lang="pl-PL" altLang="pl-PL" sz="2000" dirty="0" err="1"/>
              <a:t>considered</a:t>
            </a:r>
            <a:r>
              <a:rPr lang="pl-PL" altLang="pl-PL" sz="2000" dirty="0"/>
              <a:t> to be </a:t>
            </a:r>
            <a:r>
              <a:rPr lang="pl-PL" altLang="pl-PL" sz="2000" dirty="0" err="1"/>
              <a:t>an</a:t>
            </a:r>
            <a:r>
              <a:rPr lang="pl-PL" altLang="pl-PL" sz="2000" dirty="0"/>
              <a:t> </a:t>
            </a:r>
            <a:r>
              <a:rPr lang="pl-PL" altLang="pl-PL" sz="2000" dirty="0" err="1"/>
              <a:t>instance</a:t>
            </a:r>
            <a:r>
              <a:rPr lang="pl-PL" altLang="pl-PL" sz="2000" dirty="0"/>
              <a:t> of a</a:t>
            </a:r>
          </a:p>
          <a:p>
            <a:pPr eaLnBrk="1" hangingPunct="1">
              <a:spcBef>
                <a:spcPts val="100"/>
              </a:spcBef>
            </a:pPr>
            <a:r>
              <a:rPr lang="pl-PL" altLang="pl-PL" sz="2000" dirty="0"/>
              <a:t> </a:t>
            </a:r>
            <a:r>
              <a:rPr lang="pl-PL" altLang="pl-PL" sz="2000" dirty="0" err="1"/>
              <a:t>class</a:t>
            </a:r>
            <a:r>
              <a:rPr lang="pl-PL" altLang="pl-PL" sz="2000" dirty="0"/>
              <a:t> </a:t>
            </a:r>
            <a:r>
              <a:rPr lang="pl-PL" altLang="pl-PL" sz="2000" dirty="0" err="1"/>
              <a:t>if</a:t>
            </a:r>
            <a:r>
              <a:rPr lang="pl-PL" altLang="pl-PL" sz="2000" dirty="0"/>
              <a:t> </a:t>
            </a:r>
            <a:r>
              <a:rPr lang="pl-PL" altLang="pl-PL" sz="2000" dirty="0" err="1"/>
              <a:t>that</a:t>
            </a:r>
            <a:r>
              <a:rPr lang="pl-PL" altLang="pl-PL" sz="2000" dirty="0"/>
              <a:t> </a:t>
            </a:r>
            <a:r>
              <a:rPr lang="pl-PL" altLang="pl-PL" sz="2000" dirty="0" err="1"/>
              <a:t>object</a:t>
            </a:r>
            <a:r>
              <a:rPr lang="pl-PL" altLang="pl-PL" sz="2000" dirty="0"/>
              <a:t> </a:t>
            </a:r>
            <a:r>
              <a:rPr lang="pl-PL" altLang="pl-PL" sz="2000" dirty="0" err="1"/>
              <a:t>directly</a:t>
            </a:r>
            <a:r>
              <a:rPr lang="pl-PL" altLang="pl-PL" sz="2000" dirty="0"/>
              <a:t> </a:t>
            </a:r>
            <a:r>
              <a:rPr lang="pl-PL" altLang="pl-PL" sz="2000" dirty="0" err="1"/>
              <a:t>or</a:t>
            </a:r>
            <a:r>
              <a:rPr lang="pl-PL" altLang="pl-PL" sz="2000" dirty="0"/>
              <a:t> </a:t>
            </a:r>
            <a:r>
              <a:rPr lang="pl-PL" altLang="pl-PL" sz="2000" dirty="0" err="1"/>
              <a:t>indirectly</a:t>
            </a:r>
            <a:r>
              <a:rPr lang="pl-PL" altLang="pl-PL" sz="2000" dirty="0"/>
              <a:t> </a:t>
            </a:r>
            <a:r>
              <a:rPr lang="pl-PL" altLang="pl-PL" sz="2000" dirty="0" err="1"/>
              <a:t>descends</a:t>
            </a:r>
            <a:r>
              <a:rPr lang="pl-PL" altLang="pl-PL" sz="2000" dirty="0"/>
              <a:t> from </a:t>
            </a:r>
            <a:r>
              <a:rPr lang="pl-PL" altLang="pl-PL" sz="2000" dirty="0" err="1"/>
              <a:t>that</a:t>
            </a:r>
            <a:endParaRPr lang="pl-PL" altLang="pl-PL" sz="2000" dirty="0"/>
          </a:p>
          <a:p>
            <a:pPr eaLnBrk="1" hangingPunct="1">
              <a:spcBef>
                <a:spcPts val="100"/>
              </a:spcBef>
            </a:pPr>
            <a:r>
              <a:rPr lang="pl-PL" altLang="pl-PL" sz="2000" dirty="0"/>
              <a:t> </a:t>
            </a:r>
            <a:r>
              <a:rPr lang="pl-PL" altLang="pl-PL" sz="2000" dirty="0" err="1"/>
              <a:t>class</a:t>
            </a:r>
            <a:r>
              <a:rPr lang="pl-PL" altLang="pl-PL" sz="2000" dirty="0"/>
              <a:t>. </a:t>
            </a:r>
          </a:p>
          <a:p>
            <a:pPr eaLnBrk="1" hangingPunct="1">
              <a:spcBef>
                <a:spcPts val="100"/>
              </a:spcBef>
            </a:pPr>
            <a:endParaRPr lang="pl-PL" altLang="pl-PL" sz="2000" dirty="0"/>
          </a:p>
        </p:txBody>
      </p:sp>
      <p:sp>
        <p:nvSpPr>
          <p:cNvPr id="76804"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Operators</a:t>
            </a:r>
            <a:r>
              <a:rPr lang="pl-PL" dirty="0"/>
              <a:t> </a:t>
            </a:r>
            <a:r>
              <a:rPr lang="pl-PL" dirty="0" smtClean="0"/>
              <a:t>(13) – </a:t>
            </a:r>
            <a:r>
              <a:rPr lang="pl-PL" dirty="0" err="1" smtClean="0"/>
              <a:t>instanceOf</a:t>
            </a:r>
            <a:endParaRPr lang="pl-PL" dirty="0"/>
          </a:p>
        </p:txBody>
      </p:sp>
      <p:sp>
        <p:nvSpPr>
          <p:cNvPr id="3" name="Symbol zastępczy stopki 2"/>
          <p:cNvSpPr>
            <a:spLocks noGrp="1"/>
          </p:cNvSpPr>
          <p:nvPr>
            <p:ph type="ftr" sz="quarter" idx="10"/>
          </p:nvPr>
        </p:nvSpPr>
        <p:spPr/>
        <p:txBody>
          <a:bodyPr/>
          <a:lstStyle/>
          <a:p>
            <a:r>
              <a:rPr lang="pl-PL" altLang="pl-PL" smtClean="0"/>
              <a:t>Java – Overview and Basics</a:t>
            </a:r>
            <a:endParaRPr lang="en-US" altLang="pl-PL"/>
          </a:p>
        </p:txBody>
      </p:sp>
      <p:sp>
        <p:nvSpPr>
          <p:cNvPr id="4" name="Symbol zastępczy numeru slajdu 3"/>
          <p:cNvSpPr>
            <a:spLocks noGrp="1"/>
          </p:cNvSpPr>
          <p:nvPr>
            <p:ph type="sldNum" sz="quarter" idx="11"/>
          </p:nvPr>
        </p:nvSpPr>
        <p:spPr/>
        <p:txBody>
          <a:bodyPr/>
          <a:lstStyle/>
          <a:p>
            <a:fld id="{72326871-1FB0-4E68-A36C-443896DD5DB6}" type="slidenum">
              <a:rPr lang="en-US" altLang="pl-PL" smtClean="0"/>
              <a:pPr/>
              <a:t>56</a:t>
            </a:fld>
            <a:endParaRPr lang="en-US" altLang="pl-PL"/>
          </a:p>
        </p:txBody>
      </p:sp>
      <p:sp>
        <p:nvSpPr>
          <p:cNvPr id="5" name="Prostokąt 4"/>
          <p:cNvSpPr/>
          <p:nvPr/>
        </p:nvSpPr>
        <p:spPr>
          <a:xfrm>
            <a:off x="179512" y="1198818"/>
            <a:ext cx="8784976" cy="4801314"/>
          </a:xfrm>
          <a:prstGeom prst="rect">
            <a:avLst/>
          </a:prstGeom>
        </p:spPr>
        <p:txBody>
          <a:bodyPr wrap="square">
            <a:spAutoFit/>
          </a:bodyPr>
          <a:lstStyle/>
          <a:p>
            <a:r>
              <a:rPr lang="pl-PL" dirty="0" err="1"/>
              <a:t>class</a:t>
            </a:r>
            <a:r>
              <a:rPr lang="pl-PL" dirty="0"/>
              <a:t> </a:t>
            </a:r>
            <a:r>
              <a:rPr lang="pl-PL" dirty="0" err="1"/>
              <a:t>Parent</a:t>
            </a:r>
            <a:r>
              <a:rPr lang="pl-PL" dirty="0"/>
              <a:t> {}</a:t>
            </a:r>
          </a:p>
          <a:p>
            <a:r>
              <a:rPr lang="pl-PL" dirty="0" err="1"/>
              <a:t>class</a:t>
            </a:r>
            <a:r>
              <a:rPr lang="pl-PL" dirty="0"/>
              <a:t> Child </a:t>
            </a:r>
            <a:r>
              <a:rPr lang="pl-PL" dirty="0" err="1"/>
              <a:t>extends</a:t>
            </a:r>
            <a:r>
              <a:rPr lang="pl-PL" dirty="0"/>
              <a:t> </a:t>
            </a:r>
            <a:r>
              <a:rPr lang="pl-PL" dirty="0" err="1"/>
              <a:t>Parent</a:t>
            </a:r>
            <a:r>
              <a:rPr lang="pl-PL" dirty="0"/>
              <a:t> </a:t>
            </a:r>
            <a:r>
              <a:rPr lang="pl-PL" dirty="0" err="1"/>
              <a:t>implements</a:t>
            </a:r>
            <a:r>
              <a:rPr lang="pl-PL" dirty="0"/>
              <a:t> </a:t>
            </a:r>
            <a:r>
              <a:rPr lang="pl-PL" dirty="0" err="1"/>
              <a:t>MyInterface</a:t>
            </a:r>
            <a:r>
              <a:rPr lang="pl-PL" dirty="0"/>
              <a:t> {}</a:t>
            </a:r>
          </a:p>
          <a:p>
            <a:r>
              <a:rPr lang="pl-PL" dirty="0" err="1"/>
              <a:t>interface</a:t>
            </a:r>
            <a:r>
              <a:rPr lang="pl-PL" dirty="0"/>
              <a:t> </a:t>
            </a:r>
            <a:r>
              <a:rPr lang="pl-PL" dirty="0" err="1"/>
              <a:t>MyInterface</a:t>
            </a:r>
            <a:r>
              <a:rPr lang="pl-PL" dirty="0"/>
              <a:t> {}</a:t>
            </a:r>
          </a:p>
          <a:p>
            <a:r>
              <a:rPr lang="pl-PL" dirty="0" smtClean="0"/>
              <a:t>…</a:t>
            </a:r>
            <a:endParaRPr lang="pl-PL" dirty="0"/>
          </a:p>
          <a:p>
            <a:r>
              <a:rPr lang="pl-PL" dirty="0" smtClean="0"/>
              <a:t>        </a:t>
            </a:r>
            <a:r>
              <a:rPr lang="pl-PL" dirty="0" err="1"/>
              <a:t>Parent</a:t>
            </a:r>
            <a:r>
              <a:rPr lang="pl-PL" dirty="0"/>
              <a:t> obj1 = </a:t>
            </a:r>
            <a:r>
              <a:rPr lang="pl-PL" dirty="0" err="1"/>
              <a:t>new</a:t>
            </a:r>
            <a:r>
              <a:rPr lang="pl-PL" dirty="0"/>
              <a:t> </a:t>
            </a:r>
            <a:r>
              <a:rPr lang="pl-PL" dirty="0" err="1"/>
              <a:t>Parent</a:t>
            </a:r>
            <a:r>
              <a:rPr lang="pl-PL" dirty="0"/>
              <a:t>();</a:t>
            </a:r>
          </a:p>
          <a:p>
            <a:r>
              <a:rPr lang="pl-PL" dirty="0"/>
              <a:t>        </a:t>
            </a:r>
            <a:r>
              <a:rPr lang="pl-PL" dirty="0" err="1"/>
              <a:t>Parent</a:t>
            </a:r>
            <a:r>
              <a:rPr lang="pl-PL" dirty="0"/>
              <a:t> obj2 = </a:t>
            </a:r>
            <a:r>
              <a:rPr lang="pl-PL" dirty="0" err="1"/>
              <a:t>new</a:t>
            </a:r>
            <a:r>
              <a:rPr lang="pl-PL" dirty="0"/>
              <a:t> Child();</a:t>
            </a:r>
          </a:p>
          <a:p>
            <a:r>
              <a:rPr lang="pl-PL" dirty="0" smtClean="0"/>
              <a:t>        </a:t>
            </a:r>
            <a:r>
              <a:rPr lang="pl-PL" dirty="0" err="1"/>
              <a:t>System.out.println</a:t>
            </a:r>
            <a:r>
              <a:rPr lang="pl-PL" dirty="0"/>
              <a:t>("obj1 </a:t>
            </a:r>
            <a:r>
              <a:rPr lang="pl-PL" dirty="0" err="1"/>
              <a:t>instanceof</a:t>
            </a:r>
            <a:r>
              <a:rPr lang="pl-PL" dirty="0"/>
              <a:t> </a:t>
            </a:r>
            <a:r>
              <a:rPr lang="pl-PL" dirty="0" err="1"/>
              <a:t>Parent</a:t>
            </a:r>
            <a:r>
              <a:rPr lang="pl-PL" dirty="0" smtClean="0"/>
              <a:t>:” + </a:t>
            </a:r>
            <a:r>
              <a:rPr lang="pl-PL" dirty="0"/>
              <a:t>(obj1 </a:t>
            </a:r>
            <a:r>
              <a:rPr lang="pl-PL" dirty="0" err="1"/>
              <a:t>instanceof</a:t>
            </a:r>
            <a:r>
              <a:rPr lang="pl-PL" dirty="0"/>
              <a:t> </a:t>
            </a:r>
            <a:r>
              <a:rPr lang="pl-PL" dirty="0" err="1"/>
              <a:t>Parent</a:t>
            </a:r>
            <a:r>
              <a:rPr lang="pl-PL" dirty="0"/>
              <a:t>));</a:t>
            </a:r>
          </a:p>
          <a:p>
            <a:r>
              <a:rPr lang="pl-PL" dirty="0" smtClean="0"/>
              <a:t>…</a:t>
            </a:r>
            <a:endParaRPr lang="pl-PL" dirty="0"/>
          </a:p>
          <a:p>
            <a:endParaRPr lang="pl-PL" dirty="0"/>
          </a:p>
          <a:p>
            <a:r>
              <a:rPr lang="pl-PL" b="1" dirty="0" err="1" smtClean="0"/>
              <a:t>Output</a:t>
            </a:r>
            <a:r>
              <a:rPr lang="pl-PL" b="1" dirty="0" smtClean="0"/>
              <a:t> ???</a:t>
            </a:r>
            <a:endParaRPr lang="pl-PL" b="1" dirty="0"/>
          </a:p>
          <a:p>
            <a:endParaRPr lang="pl-PL" dirty="0"/>
          </a:p>
          <a:p>
            <a:r>
              <a:rPr lang="pl-PL" dirty="0"/>
              <a:t>obj1 </a:t>
            </a:r>
            <a:r>
              <a:rPr lang="pl-PL" dirty="0" err="1"/>
              <a:t>instanceof</a:t>
            </a:r>
            <a:r>
              <a:rPr lang="pl-PL" dirty="0"/>
              <a:t> </a:t>
            </a:r>
            <a:r>
              <a:rPr lang="pl-PL" dirty="0" err="1"/>
              <a:t>Parent</a:t>
            </a:r>
            <a:r>
              <a:rPr lang="pl-PL" dirty="0"/>
              <a:t>: </a:t>
            </a:r>
            <a:r>
              <a:rPr lang="pl-PL" dirty="0" smtClean="0"/>
              <a:t>		</a:t>
            </a:r>
            <a:r>
              <a:rPr lang="pl-PL" dirty="0" err="1" smtClean="0"/>
              <a:t>true</a:t>
            </a:r>
            <a:r>
              <a:rPr lang="pl-PL" dirty="0" smtClean="0"/>
              <a:t> </a:t>
            </a:r>
            <a:r>
              <a:rPr lang="pl-PL" dirty="0" err="1" smtClean="0"/>
              <a:t>or</a:t>
            </a:r>
            <a:r>
              <a:rPr lang="pl-PL" dirty="0" smtClean="0"/>
              <a:t> </a:t>
            </a:r>
            <a:r>
              <a:rPr lang="pl-PL" dirty="0" err="1" smtClean="0"/>
              <a:t>false</a:t>
            </a:r>
            <a:r>
              <a:rPr lang="pl-PL" dirty="0" smtClean="0"/>
              <a:t> ???</a:t>
            </a:r>
            <a:endParaRPr lang="pl-PL" dirty="0"/>
          </a:p>
          <a:p>
            <a:r>
              <a:rPr lang="pl-PL" dirty="0"/>
              <a:t>obj1 </a:t>
            </a:r>
            <a:r>
              <a:rPr lang="pl-PL" dirty="0" err="1"/>
              <a:t>instanceof</a:t>
            </a:r>
            <a:r>
              <a:rPr lang="pl-PL" dirty="0"/>
              <a:t> Child: </a:t>
            </a:r>
            <a:r>
              <a:rPr lang="pl-PL" dirty="0" smtClean="0"/>
              <a:t>		</a:t>
            </a:r>
            <a:r>
              <a:rPr lang="pl-PL" dirty="0" err="1" smtClean="0"/>
              <a:t>true</a:t>
            </a:r>
            <a:r>
              <a:rPr lang="pl-PL" dirty="0" smtClean="0"/>
              <a:t> </a:t>
            </a:r>
            <a:r>
              <a:rPr lang="pl-PL" dirty="0" err="1"/>
              <a:t>or</a:t>
            </a:r>
            <a:r>
              <a:rPr lang="pl-PL" dirty="0"/>
              <a:t> </a:t>
            </a:r>
            <a:r>
              <a:rPr lang="pl-PL" dirty="0" err="1"/>
              <a:t>false</a:t>
            </a:r>
            <a:r>
              <a:rPr lang="pl-PL" dirty="0"/>
              <a:t> </a:t>
            </a:r>
            <a:r>
              <a:rPr lang="pl-PL" dirty="0" smtClean="0"/>
              <a:t>???</a:t>
            </a:r>
            <a:endParaRPr lang="pl-PL" dirty="0"/>
          </a:p>
          <a:p>
            <a:r>
              <a:rPr lang="pl-PL" dirty="0" smtClean="0"/>
              <a:t>obj1 </a:t>
            </a:r>
            <a:r>
              <a:rPr lang="pl-PL" dirty="0" err="1"/>
              <a:t>instanceof</a:t>
            </a:r>
            <a:r>
              <a:rPr lang="pl-PL" dirty="0"/>
              <a:t> </a:t>
            </a:r>
            <a:r>
              <a:rPr lang="pl-PL" dirty="0" err="1"/>
              <a:t>MyInterface</a:t>
            </a:r>
            <a:r>
              <a:rPr lang="pl-PL" dirty="0" smtClean="0"/>
              <a:t>:	</a:t>
            </a:r>
            <a:r>
              <a:rPr lang="pl-PL" dirty="0" err="1" smtClean="0"/>
              <a:t>true</a:t>
            </a:r>
            <a:r>
              <a:rPr lang="pl-PL" dirty="0" smtClean="0"/>
              <a:t> </a:t>
            </a:r>
            <a:r>
              <a:rPr lang="pl-PL" dirty="0" err="1"/>
              <a:t>or</a:t>
            </a:r>
            <a:r>
              <a:rPr lang="pl-PL" dirty="0"/>
              <a:t> </a:t>
            </a:r>
            <a:r>
              <a:rPr lang="pl-PL" dirty="0" err="1"/>
              <a:t>false</a:t>
            </a:r>
            <a:r>
              <a:rPr lang="pl-PL" dirty="0"/>
              <a:t> </a:t>
            </a:r>
            <a:r>
              <a:rPr lang="pl-PL" dirty="0" smtClean="0"/>
              <a:t>???</a:t>
            </a:r>
            <a:endParaRPr lang="pl-PL" dirty="0"/>
          </a:p>
          <a:p>
            <a:r>
              <a:rPr lang="pl-PL" dirty="0" smtClean="0"/>
              <a:t>obj2 </a:t>
            </a:r>
            <a:r>
              <a:rPr lang="pl-PL" dirty="0" err="1"/>
              <a:t>instanceof</a:t>
            </a:r>
            <a:r>
              <a:rPr lang="pl-PL" dirty="0"/>
              <a:t> </a:t>
            </a:r>
            <a:r>
              <a:rPr lang="pl-PL" dirty="0" err="1"/>
              <a:t>Parent</a:t>
            </a:r>
            <a:r>
              <a:rPr lang="pl-PL" dirty="0"/>
              <a:t>: </a:t>
            </a:r>
            <a:r>
              <a:rPr lang="pl-PL" dirty="0" smtClean="0"/>
              <a:t>		</a:t>
            </a:r>
            <a:r>
              <a:rPr lang="pl-PL" dirty="0" err="1" smtClean="0"/>
              <a:t>true</a:t>
            </a:r>
            <a:r>
              <a:rPr lang="pl-PL" dirty="0" smtClean="0"/>
              <a:t> </a:t>
            </a:r>
            <a:r>
              <a:rPr lang="pl-PL" dirty="0" err="1"/>
              <a:t>or</a:t>
            </a:r>
            <a:r>
              <a:rPr lang="pl-PL" dirty="0"/>
              <a:t> </a:t>
            </a:r>
            <a:r>
              <a:rPr lang="pl-PL" dirty="0" err="1"/>
              <a:t>false</a:t>
            </a:r>
            <a:r>
              <a:rPr lang="pl-PL" dirty="0"/>
              <a:t> </a:t>
            </a:r>
            <a:r>
              <a:rPr lang="pl-PL" dirty="0" smtClean="0"/>
              <a:t>???</a:t>
            </a:r>
            <a:endParaRPr lang="pl-PL" dirty="0"/>
          </a:p>
          <a:p>
            <a:r>
              <a:rPr lang="pl-PL" dirty="0" smtClean="0"/>
              <a:t>obj2 </a:t>
            </a:r>
            <a:r>
              <a:rPr lang="pl-PL" dirty="0" err="1"/>
              <a:t>instanceof</a:t>
            </a:r>
            <a:r>
              <a:rPr lang="pl-PL" dirty="0"/>
              <a:t> Child: </a:t>
            </a:r>
            <a:r>
              <a:rPr lang="pl-PL" dirty="0" smtClean="0"/>
              <a:t>		</a:t>
            </a:r>
            <a:r>
              <a:rPr lang="pl-PL" dirty="0" err="1" smtClean="0"/>
              <a:t>true</a:t>
            </a:r>
            <a:r>
              <a:rPr lang="pl-PL" dirty="0" smtClean="0"/>
              <a:t> </a:t>
            </a:r>
            <a:r>
              <a:rPr lang="pl-PL" dirty="0" err="1"/>
              <a:t>or</a:t>
            </a:r>
            <a:r>
              <a:rPr lang="pl-PL" dirty="0"/>
              <a:t> </a:t>
            </a:r>
            <a:r>
              <a:rPr lang="pl-PL" dirty="0" err="1"/>
              <a:t>false</a:t>
            </a:r>
            <a:r>
              <a:rPr lang="pl-PL" dirty="0"/>
              <a:t> </a:t>
            </a:r>
            <a:r>
              <a:rPr lang="pl-PL" dirty="0" smtClean="0"/>
              <a:t>???</a:t>
            </a:r>
            <a:endParaRPr lang="pl-PL" dirty="0"/>
          </a:p>
          <a:p>
            <a:r>
              <a:rPr lang="pl-PL" dirty="0" smtClean="0"/>
              <a:t>obj2 </a:t>
            </a:r>
            <a:r>
              <a:rPr lang="pl-PL" dirty="0" err="1"/>
              <a:t>instanceof</a:t>
            </a:r>
            <a:r>
              <a:rPr lang="pl-PL" dirty="0"/>
              <a:t> </a:t>
            </a:r>
            <a:r>
              <a:rPr lang="pl-PL" dirty="0" err="1"/>
              <a:t>MyInterface</a:t>
            </a:r>
            <a:r>
              <a:rPr lang="pl-PL" dirty="0"/>
              <a:t>: </a:t>
            </a:r>
            <a:r>
              <a:rPr lang="pl-PL" dirty="0" smtClean="0"/>
              <a:t>	</a:t>
            </a:r>
            <a:r>
              <a:rPr lang="pl-PL" dirty="0" err="1" smtClean="0"/>
              <a:t>true</a:t>
            </a:r>
            <a:r>
              <a:rPr lang="pl-PL" dirty="0" smtClean="0"/>
              <a:t> </a:t>
            </a:r>
            <a:r>
              <a:rPr lang="pl-PL" dirty="0" err="1"/>
              <a:t>or</a:t>
            </a:r>
            <a:r>
              <a:rPr lang="pl-PL" dirty="0"/>
              <a:t> </a:t>
            </a:r>
            <a:r>
              <a:rPr lang="pl-PL" dirty="0" err="1"/>
              <a:t>false</a:t>
            </a:r>
            <a:r>
              <a:rPr lang="pl-PL" dirty="0"/>
              <a:t> </a:t>
            </a:r>
            <a:r>
              <a:rPr lang="pl-PL" dirty="0" smtClean="0"/>
              <a:t>???</a:t>
            </a:r>
            <a:endParaRPr lang="pl-PL" dirty="0"/>
          </a:p>
        </p:txBody>
      </p:sp>
      <p:sp>
        <p:nvSpPr>
          <p:cNvPr id="6" name="pole tekstowe 5"/>
          <p:cNvSpPr txBox="1"/>
          <p:nvPr/>
        </p:nvSpPr>
        <p:spPr>
          <a:xfrm>
            <a:off x="6228184" y="4204012"/>
            <a:ext cx="2448272" cy="2031325"/>
          </a:xfrm>
          <a:prstGeom prst="rect">
            <a:avLst/>
          </a:prstGeom>
          <a:noFill/>
        </p:spPr>
        <p:txBody>
          <a:bodyPr wrap="square" rtlCol="0">
            <a:spAutoFit/>
          </a:bodyPr>
          <a:lstStyle/>
          <a:p>
            <a:r>
              <a:rPr lang="pl-PL" b="1" dirty="0" err="1"/>
              <a:t>t</a:t>
            </a:r>
            <a:r>
              <a:rPr lang="pl-PL" b="1" dirty="0" err="1" smtClean="0"/>
              <a:t>rue</a:t>
            </a:r>
            <a:endParaRPr lang="pl-PL" b="1" dirty="0" smtClean="0"/>
          </a:p>
          <a:p>
            <a:r>
              <a:rPr lang="pl-PL" b="1" dirty="0" err="1"/>
              <a:t>f</a:t>
            </a:r>
            <a:r>
              <a:rPr lang="pl-PL" b="1" dirty="0" err="1" smtClean="0"/>
              <a:t>alse</a:t>
            </a:r>
            <a:endParaRPr lang="pl-PL" b="1" dirty="0" smtClean="0"/>
          </a:p>
          <a:p>
            <a:r>
              <a:rPr lang="pl-PL" b="1" dirty="0" err="1" smtClean="0"/>
              <a:t>false</a:t>
            </a:r>
            <a:endParaRPr lang="pl-PL" b="1" dirty="0" smtClean="0"/>
          </a:p>
          <a:p>
            <a:r>
              <a:rPr lang="pl-PL" b="1" dirty="0" err="1"/>
              <a:t>t</a:t>
            </a:r>
            <a:r>
              <a:rPr lang="pl-PL" b="1" dirty="0" err="1" smtClean="0"/>
              <a:t>rue</a:t>
            </a:r>
            <a:endParaRPr lang="pl-PL" b="1" dirty="0" smtClean="0"/>
          </a:p>
          <a:p>
            <a:r>
              <a:rPr lang="pl-PL" b="1" dirty="0" err="1"/>
              <a:t>t</a:t>
            </a:r>
            <a:r>
              <a:rPr lang="pl-PL" b="1" dirty="0" err="1" smtClean="0"/>
              <a:t>rue</a:t>
            </a:r>
            <a:endParaRPr lang="pl-PL" b="1" dirty="0" smtClean="0"/>
          </a:p>
          <a:p>
            <a:r>
              <a:rPr lang="pl-PL" b="1" dirty="0" err="1"/>
              <a:t>t</a:t>
            </a:r>
            <a:r>
              <a:rPr lang="pl-PL" b="1" dirty="0" err="1" smtClean="0"/>
              <a:t>rue</a:t>
            </a:r>
            <a:endParaRPr lang="pl-PL" b="1" dirty="0" smtClean="0"/>
          </a:p>
          <a:p>
            <a:endParaRPr lang="pl-PL" dirty="0"/>
          </a:p>
        </p:txBody>
      </p:sp>
    </p:spTree>
    <p:extLst>
      <p:ext uri="{BB962C8B-B14F-4D97-AF65-F5344CB8AC3E}">
        <p14:creationId xmlns:p14="http://schemas.microsoft.com/office/powerpoint/2010/main" val="127747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Operators</a:t>
            </a:r>
            <a:r>
              <a:rPr lang="pl-PL" dirty="0"/>
              <a:t> </a:t>
            </a:r>
            <a:r>
              <a:rPr lang="pl-PL" dirty="0" smtClean="0"/>
              <a:t>(14) – </a:t>
            </a:r>
            <a:r>
              <a:rPr lang="pl-PL" dirty="0" err="1" smtClean="0"/>
              <a:t>questions</a:t>
            </a:r>
            <a:endParaRPr lang="pl-PL" dirty="0"/>
          </a:p>
        </p:txBody>
      </p:sp>
      <p:sp>
        <p:nvSpPr>
          <p:cNvPr id="3" name="Symbol zastępczy stopki 2"/>
          <p:cNvSpPr>
            <a:spLocks noGrp="1"/>
          </p:cNvSpPr>
          <p:nvPr>
            <p:ph type="ftr" sz="quarter" idx="10"/>
          </p:nvPr>
        </p:nvSpPr>
        <p:spPr/>
        <p:txBody>
          <a:bodyPr/>
          <a:lstStyle/>
          <a:p>
            <a:r>
              <a:rPr lang="pl-PL" altLang="pl-PL" smtClean="0"/>
              <a:t>Java – Overview and Basics</a:t>
            </a:r>
            <a:endParaRPr lang="en-US" altLang="pl-PL"/>
          </a:p>
        </p:txBody>
      </p:sp>
      <p:sp>
        <p:nvSpPr>
          <p:cNvPr id="4" name="Symbol zastępczy numeru slajdu 3"/>
          <p:cNvSpPr>
            <a:spLocks noGrp="1"/>
          </p:cNvSpPr>
          <p:nvPr>
            <p:ph type="sldNum" sz="quarter" idx="11"/>
          </p:nvPr>
        </p:nvSpPr>
        <p:spPr/>
        <p:txBody>
          <a:bodyPr/>
          <a:lstStyle/>
          <a:p>
            <a:fld id="{72326871-1FB0-4E68-A36C-443896DD5DB6}" type="slidenum">
              <a:rPr lang="en-US" altLang="pl-PL" smtClean="0"/>
              <a:pPr/>
              <a:t>57</a:t>
            </a:fld>
            <a:endParaRPr lang="en-US" altLang="pl-PL"/>
          </a:p>
        </p:txBody>
      </p:sp>
      <p:sp>
        <p:nvSpPr>
          <p:cNvPr id="5" name="Prostokąt 4"/>
          <p:cNvSpPr/>
          <p:nvPr/>
        </p:nvSpPr>
        <p:spPr>
          <a:xfrm>
            <a:off x="179512" y="1198818"/>
            <a:ext cx="8784976" cy="1477328"/>
          </a:xfrm>
          <a:prstGeom prst="rect">
            <a:avLst/>
          </a:prstGeom>
        </p:spPr>
        <p:txBody>
          <a:bodyPr wrap="square">
            <a:spAutoFit/>
          </a:bodyPr>
          <a:lstStyle/>
          <a:p>
            <a:r>
              <a:rPr lang="pl-PL" dirty="0" smtClean="0"/>
              <a:t>1)</a:t>
            </a:r>
          </a:p>
          <a:p>
            <a:r>
              <a:rPr lang="en-US" dirty="0" err="1" smtClean="0"/>
              <a:t>int</a:t>
            </a:r>
            <a:r>
              <a:rPr lang="en-US" dirty="0" smtClean="0"/>
              <a:t> </a:t>
            </a:r>
            <a:r>
              <a:rPr lang="en-US" dirty="0" err="1"/>
              <a:t>i</a:t>
            </a:r>
            <a:r>
              <a:rPr lang="en-US" dirty="0"/>
              <a:t> = </a:t>
            </a:r>
            <a:r>
              <a:rPr lang="pl-PL" dirty="0" smtClean="0"/>
              <a:t>2</a:t>
            </a:r>
            <a:r>
              <a:rPr lang="en-US" dirty="0" smtClean="0"/>
              <a:t>0</a:t>
            </a:r>
            <a:r>
              <a:rPr lang="en-US" dirty="0"/>
              <a:t>;</a:t>
            </a:r>
          </a:p>
          <a:p>
            <a:r>
              <a:rPr lang="en-US" dirty="0" err="1"/>
              <a:t>int</a:t>
            </a:r>
            <a:r>
              <a:rPr lang="en-US" dirty="0"/>
              <a:t> n = </a:t>
            </a:r>
            <a:r>
              <a:rPr lang="en-US" dirty="0" err="1"/>
              <a:t>i</a:t>
            </a:r>
            <a:r>
              <a:rPr lang="en-US" dirty="0" smtClean="0"/>
              <a:t>++%</a:t>
            </a:r>
            <a:r>
              <a:rPr lang="pl-PL" dirty="0" smtClean="0"/>
              <a:t>4</a:t>
            </a:r>
            <a:r>
              <a:rPr lang="en-US" dirty="0" smtClean="0"/>
              <a:t>;</a:t>
            </a:r>
            <a:endParaRPr lang="pl-PL" dirty="0" smtClean="0"/>
          </a:p>
          <a:p>
            <a:endParaRPr lang="en-US" dirty="0"/>
          </a:p>
          <a:p>
            <a:r>
              <a:rPr lang="en-US" dirty="0"/>
              <a:t>What are the values of </a:t>
            </a:r>
            <a:r>
              <a:rPr lang="en-US" dirty="0" err="1"/>
              <a:t>i</a:t>
            </a:r>
            <a:r>
              <a:rPr lang="en-US" dirty="0"/>
              <a:t> and n after the code is executed?</a:t>
            </a:r>
            <a:endParaRPr lang="pl-PL" dirty="0"/>
          </a:p>
        </p:txBody>
      </p:sp>
      <p:sp>
        <p:nvSpPr>
          <p:cNvPr id="8" name="Prostokąt 7"/>
          <p:cNvSpPr/>
          <p:nvPr/>
        </p:nvSpPr>
        <p:spPr>
          <a:xfrm>
            <a:off x="251520" y="3789040"/>
            <a:ext cx="8784976" cy="1477328"/>
          </a:xfrm>
          <a:prstGeom prst="rect">
            <a:avLst/>
          </a:prstGeom>
        </p:spPr>
        <p:txBody>
          <a:bodyPr wrap="square">
            <a:spAutoFit/>
          </a:bodyPr>
          <a:lstStyle/>
          <a:p>
            <a:r>
              <a:rPr lang="pl-PL" dirty="0" smtClean="0"/>
              <a:t>2)</a:t>
            </a:r>
          </a:p>
          <a:p>
            <a:r>
              <a:rPr lang="en-US" dirty="0" err="1" smtClean="0"/>
              <a:t>int</a:t>
            </a:r>
            <a:r>
              <a:rPr lang="en-US" dirty="0" smtClean="0"/>
              <a:t> </a:t>
            </a:r>
            <a:r>
              <a:rPr lang="en-US" dirty="0" err="1"/>
              <a:t>i</a:t>
            </a:r>
            <a:r>
              <a:rPr lang="en-US" dirty="0"/>
              <a:t> = </a:t>
            </a:r>
            <a:r>
              <a:rPr lang="pl-PL" dirty="0" smtClean="0"/>
              <a:t>2</a:t>
            </a:r>
            <a:r>
              <a:rPr lang="en-US" dirty="0" smtClean="0"/>
              <a:t>0</a:t>
            </a:r>
            <a:r>
              <a:rPr lang="en-US" dirty="0"/>
              <a:t>;</a:t>
            </a:r>
          </a:p>
          <a:p>
            <a:r>
              <a:rPr lang="en-US" dirty="0" err="1"/>
              <a:t>int</a:t>
            </a:r>
            <a:r>
              <a:rPr lang="en-US" dirty="0"/>
              <a:t> n = </a:t>
            </a:r>
            <a:r>
              <a:rPr lang="pl-PL" dirty="0" smtClean="0"/>
              <a:t>++</a:t>
            </a:r>
            <a:r>
              <a:rPr lang="en-US" dirty="0" err="1" smtClean="0"/>
              <a:t>i</a:t>
            </a:r>
            <a:r>
              <a:rPr lang="en-US" dirty="0" smtClean="0"/>
              <a:t>%</a:t>
            </a:r>
            <a:r>
              <a:rPr lang="pl-PL" dirty="0" smtClean="0"/>
              <a:t>5</a:t>
            </a:r>
            <a:r>
              <a:rPr lang="en-US" dirty="0" smtClean="0"/>
              <a:t>;</a:t>
            </a:r>
            <a:endParaRPr lang="pl-PL" dirty="0" smtClean="0"/>
          </a:p>
          <a:p>
            <a:endParaRPr lang="en-US" dirty="0"/>
          </a:p>
          <a:p>
            <a:r>
              <a:rPr lang="en-US" dirty="0"/>
              <a:t>What are the values of </a:t>
            </a:r>
            <a:r>
              <a:rPr lang="en-US" dirty="0" err="1"/>
              <a:t>i</a:t>
            </a:r>
            <a:r>
              <a:rPr lang="en-US" dirty="0"/>
              <a:t> and n after the code is executed?</a:t>
            </a:r>
            <a:endParaRPr lang="pl-PL" dirty="0"/>
          </a:p>
        </p:txBody>
      </p:sp>
    </p:spTree>
    <p:extLst>
      <p:ext uri="{BB962C8B-B14F-4D97-AF65-F5344CB8AC3E}">
        <p14:creationId xmlns:p14="http://schemas.microsoft.com/office/powerpoint/2010/main" val="33394952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7826" name="Rectangle 2"/>
          <p:cNvSpPr>
            <a:spLocks noGrp="1" noChangeArrowheads="1"/>
          </p:cNvSpPr>
          <p:nvPr>
            <p:ph type="title"/>
          </p:nvPr>
        </p:nvSpPr>
        <p:spPr>
          <a:xfrm>
            <a:off x="684213" y="0"/>
            <a:ext cx="8459787" cy="981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dirty="0" err="1" smtClean="0"/>
              <a:t>Operators</a:t>
            </a:r>
            <a:r>
              <a:rPr lang="pl-PL" altLang="pl-PL" dirty="0" smtClean="0"/>
              <a:t> (15)</a:t>
            </a:r>
          </a:p>
        </p:txBody>
      </p:sp>
      <p:sp>
        <p:nvSpPr>
          <p:cNvPr id="77827" name="Text Box 3"/>
          <p:cNvSpPr txBox="1">
            <a:spLocks noChangeArrowheads="1"/>
          </p:cNvSpPr>
          <p:nvPr/>
        </p:nvSpPr>
        <p:spPr bwMode="auto">
          <a:xfrm>
            <a:off x="228600" y="1219200"/>
            <a:ext cx="4419600"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b="1"/>
              <a:t>Operators precedence:</a:t>
            </a:r>
          </a:p>
          <a:p>
            <a:pPr eaLnBrk="1" hangingPunct="1">
              <a:spcBef>
                <a:spcPts val="500"/>
              </a:spcBef>
              <a:spcAft>
                <a:spcPts val="500"/>
              </a:spcAft>
              <a:buFontTx/>
              <a:buChar char="•"/>
            </a:pPr>
            <a:r>
              <a:rPr lang="pl-PL" altLang="pl-PL" sz="2000">
                <a:latin typeface="Arial Unicode MS" panose="020B0604020202020204" pitchFamily="34" charset="-128"/>
              </a:rPr>
              <a:t>[] . (</a:t>
            </a:r>
            <a:r>
              <a:rPr lang="pl-PL" altLang="pl-PL" sz="2000" i="1">
                <a:latin typeface="Arial Unicode MS" panose="020B0604020202020204" pitchFamily="34" charset="-128"/>
              </a:rPr>
              <a:t>params</a:t>
            </a:r>
            <a:r>
              <a:rPr lang="pl-PL" altLang="pl-PL" sz="2000">
                <a:latin typeface="Arial Unicode MS" panose="020B0604020202020204" pitchFamily="34" charset="-128"/>
              </a:rPr>
              <a:t>) </a:t>
            </a:r>
            <a:r>
              <a:rPr lang="pl-PL" altLang="pl-PL" sz="2000" i="1">
                <a:latin typeface="Arial Unicode MS" panose="020B0604020202020204" pitchFamily="34" charset="-128"/>
              </a:rPr>
              <a:t>expr</a:t>
            </a:r>
            <a:r>
              <a:rPr lang="pl-PL" altLang="pl-PL" sz="2000">
                <a:latin typeface="Arial Unicode MS" panose="020B0604020202020204" pitchFamily="34" charset="-128"/>
              </a:rPr>
              <a:t>++ </a:t>
            </a:r>
            <a:r>
              <a:rPr lang="pl-PL" altLang="pl-PL" sz="2000" i="1">
                <a:latin typeface="Arial Unicode MS" panose="020B0604020202020204" pitchFamily="34" charset="-128"/>
              </a:rPr>
              <a:t>expr</a:t>
            </a:r>
            <a:r>
              <a:rPr lang="pl-PL" altLang="pl-PL" sz="2000">
                <a:latin typeface="Arial Unicode MS" panose="020B0604020202020204" pitchFamily="34" charset="-128"/>
              </a:rPr>
              <a:t>--</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a:t>
            </a:r>
            <a:r>
              <a:rPr lang="pl-PL" altLang="pl-PL" sz="2000" i="1">
                <a:latin typeface="Arial Unicode MS" panose="020B0604020202020204" pitchFamily="34" charset="-128"/>
              </a:rPr>
              <a:t>expr</a:t>
            </a:r>
            <a:r>
              <a:rPr lang="pl-PL" altLang="pl-PL" sz="2000">
                <a:latin typeface="Arial Unicode MS" panose="020B0604020202020204" pitchFamily="34" charset="-128"/>
              </a:rPr>
              <a:t> --</a:t>
            </a:r>
            <a:r>
              <a:rPr lang="pl-PL" altLang="pl-PL" sz="2000" i="1">
                <a:latin typeface="Arial Unicode MS" panose="020B0604020202020204" pitchFamily="34" charset="-128"/>
              </a:rPr>
              <a:t>expr</a:t>
            </a:r>
            <a:r>
              <a:rPr lang="pl-PL" altLang="pl-PL" sz="2000">
                <a:latin typeface="Arial Unicode MS" panose="020B0604020202020204" pitchFamily="34" charset="-128"/>
              </a:rPr>
              <a:t> +</a:t>
            </a:r>
            <a:r>
              <a:rPr lang="pl-PL" altLang="pl-PL" sz="2000" i="1">
                <a:latin typeface="Arial Unicode MS" panose="020B0604020202020204" pitchFamily="34" charset="-128"/>
              </a:rPr>
              <a:t>expr</a:t>
            </a:r>
            <a:r>
              <a:rPr lang="pl-PL" altLang="pl-PL" sz="2000">
                <a:latin typeface="Arial Unicode MS" panose="020B0604020202020204" pitchFamily="34" charset="-128"/>
              </a:rPr>
              <a:t> -</a:t>
            </a:r>
            <a:r>
              <a:rPr lang="pl-PL" altLang="pl-PL" sz="2000" i="1">
                <a:latin typeface="Arial Unicode MS" panose="020B0604020202020204" pitchFamily="34" charset="-128"/>
              </a:rPr>
              <a:t>expr</a:t>
            </a:r>
            <a:r>
              <a:rPr lang="pl-PL" altLang="pl-PL" sz="2000">
                <a:latin typeface="Arial Unicode MS" panose="020B0604020202020204" pitchFamily="34" charset="-128"/>
              </a:rPr>
              <a:t> ~ !</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new (</a:t>
            </a:r>
            <a:r>
              <a:rPr lang="pl-PL" altLang="pl-PL" sz="2000" i="1">
                <a:latin typeface="Arial Unicode MS" panose="020B0604020202020204" pitchFamily="34" charset="-128"/>
              </a:rPr>
              <a:t>type</a:t>
            </a:r>
            <a:r>
              <a:rPr lang="pl-PL" altLang="pl-PL" sz="2000">
                <a:latin typeface="Arial Unicode MS" panose="020B0604020202020204" pitchFamily="34" charset="-128"/>
              </a:rPr>
              <a:t>)</a:t>
            </a:r>
            <a:r>
              <a:rPr lang="pl-PL" altLang="pl-PL" sz="2000" i="1">
                <a:latin typeface="Arial Unicode MS" panose="020B0604020202020204" pitchFamily="34" charset="-128"/>
              </a:rPr>
              <a:t>expr</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 / %</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 -</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&lt;&lt; &gt;&gt; &gt;&gt;&gt;</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&lt; &gt; &lt;= &gt;= </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 !=</a:t>
            </a:r>
          </a:p>
          <a:p>
            <a:pPr eaLnBrk="1" hangingPunct="1">
              <a:spcBef>
                <a:spcPts val="500"/>
              </a:spcBef>
              <a:spcAft>
                <a:spcPts val="500"/>
              </a:spcAft>
              <a:buFontTx/>
              <a:buChar char="•"/>
            </a:pPr>
            <a:r>
              <a:rPr lang="pl-PL" altLang="pl-PL" sz="2000">
                <a:latin typeface="Arial Unicode MS" panose="020B0604020202020204" pitchFamily="34" charset="-128"/>
              </a:rPr>
              <a:t>&amp;</a:t>
            </a:r>
            <a:endParaRPr lang="pl-PL" altLang="pl-PL" sz="2000"/>
          </a:p>
        </p:txBody>
      </p:sp>
      <p:sp>
        <p:nvSpPr>
          <p:cNvPr id="77828"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77829" name="Text Box 5"/>
          <p:cNvSpPr txBox="1">
            <a:spLocks noChangeArrowheads="1"/>
          </p:cNvSpPr>
          <p:nvPr/>
        </p:nvSpPr>
        <p:spPr bwMode="auto">
          <a:xfrm>
            <a:off x="4648200" y="1628775"/>
            <a:ext cx="4419600" cy="286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r>
              <a:rPr lang="pl-PL" altLang="pl-PL" sz="2000">
                <a:latin typeface="Arial Unicode MS" panose="020B0604020202020204" pitchFamily="34" charset="-128"/>
              </a:rPr>
              <a:t>^</a:t>
            </a:r>
          </a:p>
          <a:p>
            <a:pPr eaLnBrk="1" hangingPunct="1">
              <a:spcBef>
                <a:spcPts val="500"/>
              </a:spcBef>
              <a:spcAft>
                <a:spcPts val="500"/>
              </a:spcAft>
              <a:buFontTx/>
              <a:buChar char="•"/>
            </a:pPr>
            <a:r>
              <a:rPr lang="pl-PL" altLang="pl-PL" sz="2000">
                <a:latin typeface="Arial Unicode MS" panose="020B0604020202020204" pitchFamily="34" charset="-128"/>
              </a:rPr>
              <a:t>|</a:t>
            </a:r>
          </a:p>
          <a:p>
            <a:pPr eaLnBrk="1" hangingPunct="1">
              <a:spcBef>
                <a:spcPts val="500"/>
              </a:spcBef>
              <a:spcAft>
                <a:spcPts val="500"/>
              </a:spcAft>
              <a:buFontTx/>
              <a:buChar char="•"/>
            </a:pPr>
            <a:r>
              <a:rPr lang="pl-PL" altLang="pl-PL" sz="2000">
                <a:latin typeface="Arial Unicode MS" panose="020B0604020202020204" pitchFamily="34" charset="-128"/>
              </a:rPr>
              <a:t>&amp;&amp;</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 :</a:t>
            </a:r>
            <a:endParaRPr lang="pl-PL" altLang="pl-PL" sz="2000"/>
          </a:p>
          <a:p>
            <a:pPr eaLnBrk="1" hangingPunct="1">
              <a:spcBef>
                <a:spcPts val="500"/>
              </a:spcBef>
              <a:spcAft>
                <a:spcPts val="500"/>
              </a:spcAft>
              <a:buFontTx/>
              <a:buChar char="•"/>
            </a:pPr>
            <a:r>
              <a:rPr lang="pl-PL" altLang="pl-PL" sz="2000">
                <a:latin typeface="Arial Unicode MS" panose="020B0604020202020204" pitchFamily="34" charset="-128"/>
              </a:rPr>
              <a:t>= += -= *= /= %= &amp;= ^= |= &lt;&lt;= &gt;&gt;= &gt;&gt;&gt;=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8850" name="Rectangle 2"/>
          <p:cNvSpPr>
            <a:spLocks noGrp="1" noChangeArrowheads="1"/>
          </p:cNvSpPr>
          <p:nvPr>
            <p:ph type="title"/>
          </p:nvPr>
        </p:nvSpPr>
        <p:spPr>
          <a:xfrm>
            <a:off x="755650" y="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Control Flow Statements</a:t>
            </a:r>
          </a:p>
        </p:txBody>
      </p:sp>
      <p:sp>
        <p:nvSpPr>
          <p:cNvPr id="78851" name="Text Box 3"/>
          <p:cNvSpPr txBox="1">
            <a:spLocks noChangeArrowheads="1"/>
          </p:cNvSpPr>
          <p:nvPr/>
        </p:nvSpPr>
        <p:spPr bwMode="auto">
          <a:xfrm>
            <a:off x="228600" y="685800"/>
            <a:ext cx="8915400" cy="94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p>
        </p:txBody>
      </p:sp>
      <p:sp>
        <p:nvSpPr>
          <p:cNvPr id="78852"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graphicFrame>
        <p:nvGraphicFramePr>
          <p:cNvPr id="78853" name="Group 5"/>
          <p:cNvGraphicFramePr>
            <a:graphicFrameLocks noGrp="1"/>
          </p:cNvGraphicFramePr>
          <p:nvPr/>
        </p:nvGraphicFramePr>
        <p:xfrm>
          <a:off x="304800" y="1676400"/>
          <a:ext cx="8839200" cy="3500439"/>
        </p:xfrm>
        <a:graphic>
          <a:graphicData uri="http://schemas.openxmlformats.org/drawingml/2006/table">
            <a:tbl>
              <a:tblPr/>
              <a:tblGrid>
                <a:gridCol w="3810000">
                  <a:extLst>
                    <a:ext uri="{9D8B030D-6E8A-4147-A177-3AD203B41FA5}">
                      <a16:colId xmlns:a16="http://schemas.microsoft.com/office/drawing/2014/main" val="2491097449"/>
                    </a:ext>
                  </a:extLst>
                </a:gridCol>
                <a:gridCol w="5029200">
                  <a:extLst>
                    <a:ext uri="{9D8B030D-6E8A-4147-A177-3AD203B41FA5}">
                      <a16:colId xmlns:a16="http://schemas.microsoft.com/office/drawing/2014/main" val="835775757"/>
                    </a:ext>
                  </a:extLst>
                </a:gridCol>
              </a:tblGrid>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Statement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800" b="0" i="0" u="none" strike="noStrike" cap="none" normalizeH="0" baseline="0" smtClean="0">
                          <a:ln>
                            <a:noFill/>
                          </a:ln>
                          <a:solidFill>
                            <a:schemeClr val="tx2"/>
                          </a:solidFill>
                          <a:effectLst/>
                          <a:latin typeface="Arial" panose="020B0604020202020204" pitchFamily="34" charset="0"/>
                        </a:rPr>
                        <a:t>Keyword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95735841"/>
                  </a:ext>
                </a:extLst>
              </a:tr>
              <a:tr h="6762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1" i="0" u="none" strike="noStrike" cap="none" normalizeH="0" baseline="0" smtClean="0">
                          <a:ln>
                            <a:noFill/>
                          </a:ln>
                          <a:solidFill>
                            <a:schemeClr val="tx2"/>
                          </a:solidFill>
                          <a:effectLst/>
                          <a:latin typeface="Arial" panose="020B0604020202020204" pitchFamily="34" charset="0"/>
                        </a:rPr>
                        <a:t>looping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1" i="0" u="none" strike="noStrike" cap="none" normalizeH="0" baseline="0" smtClean="0">
                          <a:ln>
                            <a:noFill/>
                          </a:ln>
                          <a:solidFill>
                            <a:schemeClr val="tx2"/>
                          </a:solidFill>
                          <a:effectLst/>
                          <a:latin typeface="Arial" panose="020B0604020202020204" pitchFamily="34" charset="0"/>
                        </a:rPr>
                        <a:t>while, do-while , for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088899"/>
                  </a:ext>
                </a:extLst>
              </a:tr>
              <a:tr h="790575">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1" i="0" u="none" strike="noStrike" cap="none" normalizeH="0" baseline="0" smtClean="0">
                          <a:ln>
                            <a:noFill/>
                          </a:ln>
                          <a:solidFill>
                            <a:schemeClr val="tx2"/>
                          </a:solidFill>
                          <a:effectLst/>
                          <a:latin typeface="Arial" panose="020B0604020202020204" pitchFamily="34" charset="0"/>
                        </a:rPr>
                        <a:t>decision making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1" i="0" u="none" strike="noStrike" cap="none" normalizeH="0" baseline="0" smtClean="0">
                          <a:ln>
                            <a:noFill/>
                          </a:ln>
                          <a:solidFill>
                            <a:schemeClr val="tx2"/>
                          </a:solidFill>
                          <a:effectLst/>
                          <a:latin typeface="Arial" panose="020B0604020202020204" pitchFamily="34" charset="0"/>
                        </a:rPr>
                        <a:t>if-else, switch-case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52968769"/>
                  </a:ext>
                </a:extLst>
              </a:tr>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1" i="0" u="none" strike="noStrike" cap="none" normalizeH="0" baseline="0" smtClean="0">
                          <a:ln>
                            <a:noFill/>
                          </a:ln>
                          <a:solidFill>
                            <a:schemeClr val="tx2"/>
                          </a:solidFill>
                          <a:effectLst/>
                          <a:latin typeface="Arial" panose="020B0604020202020204" pitchFamily="34" charset="0"/>
                        </a:rPr>
                        <a:t>exception handling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1" i="0" u="none" strike="noStrike" cap="none" normalizeH="0" baseline="0" smtClean="0">
                          <a:ln>
                            <a:noFill/>
                          </a:ln>
                          <a:solidFill>
                            <a:schemeClr val="tx2"/>
                          </a:solidFill>
                          <a:effectLst/>
                          <a:latin typeface="Arial" panose="020B0604020202020204" pitchFamily="34" charset="0"/>
                        </a:rPr>
                        <a:t>try-catch-finally, throw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1928049"/>
                  </a:ext>
                </a:extLst>
              </a:tr>
              <a:tr h="677863">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1" i="0" u="none" strike="noStrike" cap="none" normalizeH="0" baseline="0" smtClean="0">
                          <a:ln>
                            <a:noFill/>
                          </a:ln>
                          <a:solidFill>
                            <a:schemeClr val="tx2"/>
                          </a:solidFill>
                          <a:effectLst/>
                          <a:latin typeface="Arial" panose="020B0604020202020204" pitchFamily="34" charset="0"/>
                        </a:rPr>
                        <a:t>branching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2"/>
                          </a:solidFill>
                          <a:latin typeface="Arial" panose="020B0604020202020204" pitchFamily="34" charset="0"/>
                        </a:defRPr>
                      </a:lvl1pPr>
                      <a:lvl2pPr eaLnBrk="0" hangingPunct="0">
                        <a:spcBef>
                          <a:spcPct val="20000"/>
                        </a:spcBef>
                        <a:defRPr sz="2400">
                          <a:solidFill>
                            <a:schemeClr val="tx2"/>
                          </a:solidFill>
                          <a:latin typeface="Arial" panose="020B0604020202020204" pitchFamily="34" charset="0"/>
                        </a:defRPr>
                      </a:lvl2pPr>
                      <a:lvl3pPr eaLnBrk="0" hangingPunct="0">
                        <a:spcBef>
                          <a:spcPct val="20000"/>
                        </a:spcBef>
                        <a:defRPr sz="2000">
                          <a:solidFill>
                            <a:schemeClr val="tx2"/>
                          </a:solidFill>
                          <a:latin typeface="Arial" panose="020B0604020202020204" pitchFamily="34" charset="0"/>
                        </a:defRPr>
                      </a:lvl3pPr>
                      <a:lvl4pPr eaLnBrk="0" hangingPunct="0">
                        <a:spcBef>
                          <a:spcPct val="20000"/>
                        </a:spcBef>
                        <a:defRPr>
                          <a:solidFill>
                            <a:schemeClr val="tx2"/>
                          </a:solidFill>
                          <a:latin typeface="Arial" panose="020B0604020202020204" pitchFamily="34" charset="0"/>
                        </a:defRPr>
                      </a:lvl4pPr>
                      <a:lvl5pPr eaLnBrk="0" hangingPunct="0">
                        <a:spcBef>
                          <a:spcPct val="20000"/>
                        </a:spcBef>
                        <a:defRPr>
                          <a:solidFill>
                            <a:schemeClr val="tx2"/>
                          </a:solidFill>
                          <a:latin typeface="Arial" panose="020B0604020202020204" pitchFamily="34" charset="0"/>
                        </a:defRPr>
                      </a:lvl5pPr>
                      <a:lvl6pPr eaLnBrk="0" fontAlgn="base" hangingPunct="0">
                        <a:spcBef>
                          <a:spcPct val="20000"/>
                        </a:spcBef>
                        <a:spcAft>
                          <a:spcPct val="0"/>
                        </a:spcAft>
                        <a:defRPr>
                          <a:solidFill>
                            <a:schemeClr val="tx2"/>
                          </a:solidFill>
                          <a:latin typeface="Arial" panose="020B0604020202020204" pitchFamily="34" charset="0"/>
                        </a:defRPr>
                      </a:lvl6pPr>
                      <a:lvl7pPr eaLnBrk="0" fontAlgn="base" hangingPunct="0">
                        <a:spcBef>
                          <a:spcPct val="20000"/>
                        </a:spcBef>
                        <a:spcAft>
                          <a:spcPct val="0"/>
                        </a:spcAft>
                        <a:defRPr>
                          <a:solidFill>
                            <a:schemeClr val="tx2"/>
                          </a:solidFill>
                          <a:latin typeface="Arial" panose="020B0604020202020204" pitchFamily="34" charset="0"/>
                        </a:defRPr>
                      </a:lvl7pPr>
                      <a:lvl8pPr eaLnBrk="0" fontAlgn="base" hangingPunct="0">
                        <a:spcBef>
                          <a:spcPct val="20000"/>
                        </a:spcBef>
                        <a:spcAft>
                          <a:spcPct val="0"/>
                        </a:spcAft>
                        <a:defRPr>
                          <a:solidFill>
                            <a:schemeClr val="tx2"/>
                          </a:solidFill>
                          <a:latin typeface="Arial" panose="020B0604020202020204" pitchFamily="34" charset="0"/>
                        </a:defRPr>
                      </a:lvl8pPr>
                      <a:lvl9pPr eaLnBrk="0" fontAlgn="base" hangingPunct="0">
                        <a:spcBef>
                          <a:spcPct val="20000"/>
                        </a:spcBef>
                        <a:spcAft>
                          <a:spcPct val="0"/>
                        </a:spcAft>
                        <a:defRPr>
                          <a:solidFill>
                            <a:schemeClr val="tx2"/>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altLang="pl-PL" sz="2400" b="1" i="0" u="none" strike="noStrike" cap="none" normalizeH="0" baseline="0" smtClean="0">
                          <a:ln>
                            <a:noFill/>
                          </a:ln>
                          <a:solidFill>
                            <a:schemeClr val="tx2"/>
                          </a:solidFill>
                          <a:effectLst/>
                          <a:latin typeface="Arial" panose="020B0604020202020204" pitchFamily="34" charset="0"/>
                        </a:rPr>
                        <a:t>break, continue, label:, return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6038959"/>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25602" name="Rectangle 2"/>
          <p:cNvSpPr>
            <a:spLocks noGrp="1" noChangeArrowheads="1"/>
          </p:cNvSpPr>
          <p:nvPr>
            <p:ph type="title"/>
          </p:nvPr>
        </p:nvSpPr>
        <p:spPr>
          <a:xfrm>
            <a:off x="755650" y="228600"/>
            <a:ext cx="8388350" cy="608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b="1" smtClean="0"/>
              <a:t>Java – compiled and interpreted</a:t>
            </a:r>
          </a:p>
        </p:txBody>
      </p:sp>
      <p:pic>
        <p:nvPicPr>
          <p:cNvPr id="25603" name="Picture 3" descr="helloWor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7338"/>
            <a:ext cx="9144000" cy="42878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79874" name="Rectangle 2"/>
          <p:cNvSpPr>
            <a:spLocks noGrp="1" noChangeArrowheads="1"/>
          </p:cNvSpPr>
          <p:nvPr>
            <p:ph type="title"/>
          </p:nvPr>
        </p:nvSpPr>
        <p:spPr>
          <a:xfrm>
            <a:off x="684213" y="0"/>
            <a:ext cx="8459787"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While, do-while and for</a:t>
            </a:r>
          </a:p>
        </p:txBody>
      </p:sp>
      <p:sp>
        <p:nvSpPr>
          <p:cNvPr id="79875" name="Text Box 3"/>
          <p:cNvSpPr txBox="1">
            <a:spLocks noChangeArrowheads="1"/>
          </p:cNvSpPr>
          <p:nvPr/>
        </p:nvSpPr>
        <p:spPr bwMode="auto">
          <a:xfrm>
            <a:off x="228600" y="685800"/>
            <a:ext cx="3581400" cy="439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endParaRPr lang="pl-PL" altLang="pl-PL" sz="2400" b="1">
              <a:latin typeface="Arial Unicode MS" panose="020B0604020202020204" pitchFamily="34" charset="-128"/>
            </a:endParaRPr>
          </a:p>
          <a:p>
            <a:pPr eaLnBrk="1" hangingPunct="1">
              <a:spcBef>
                <a:spcPts val="500"/>
              </a:spcBef>
              <a:spcAft>
                <a:spcPts val="500"/>
              </a:spcAft>
            </a:pPr>
            <a:r>
              <a:rPr lang="pl-PL" altLang="pl-PL" sz="2400" b="1" i="1"/>
              <a:t>while (expression) { </a:t>
            </a:r>
          </a:p>
          <a:p>
            <a:pPr eaLnBrk="1" hangingPunct="1">
              <a:spcBef>
                <a:spcPts val="500"/>
              </a:spcBef>
              <a:spcAft>
                <a:spcPts val="500"/>
              </a:spcAft>
            </a:pPr>
            <a:r>
              <a:rPr lang="pl-PL" altLang="pl-PL" sz="2400" b="1" i="1"/>
              <a:t>	statement(s) </a:t>
            </a:r>
          </a:p>
          <a:p>
            <a:pPr eaLnBrk="1" hangingPunct="1">
              <a:spcBef>
                <a:spcPts val="500"/>
              </a:spcBef>
              <a:spcAft>
                <a:spcPts val="500"/>
              </a:spcAft>
            </a:pPr>
            <a:r>
              <a:rPr lang="pl-PL" altLang="pl-PL" sz="2400" b="1" i="1"/>
              <a:t>} </a:t>
            </a:r>
          </a:p>
          <a:p>
            <a:pPr eaLnBrk="1" hangingPunct="1">
              <a:spcBef>
                <a:spcPts val="500"/>
              </a:spcBef>
              <a:spcAft>
                <a:spcPts val="500"/>
              </a:spcAft>
            </a:pPr>
            <a:endParaRPr lang="pl-PL" altLang="pl-PL" sz="2400" b="1" i="1"/>
          </a:p>
          <a:p>
            <a:pPr eaLnBrk="1" hangingPunct="1">
              <a:spcBef>
                <a:spcPts val="500"/>
              </a:spcBef>
              <a:spcAft>
                <a:spcPts val="500"/>
              </a:spcAft>
            </a:pPr>
            <a:endParaRPr lang="pl-PL" altLang="pl-PL" sz="2400" b="1" i="1"/>
          </a:p>
          <a:p>
            <a:pPr eaLnBrk="1" hangingPunct="1">
              <a:spcBef>
                <a:spcPts val="500"/>
              </a:spcBef>
              <a:spcAft>
                <a:spcPts val="500"/>
              </a:spcAft>
            </a:pPr>
            <a:r>
              <a:rPr lang="pl-PL" altLang="pl-PL" sz="2400" b="1" i="1"/>
              <a:t>do { </a:t>
            </a:r>
          </a:p>
          <a:p>
            <a:pPr eaLnBrk="1" hangingPunct="1">
              <a:spcBef>
                <a:spcPts val="500"/>
              </a:spcBef>
              <a:spcAft>
                <a:spcPts val="500"/>
              </a:spcAft>
            </a:pPr>
            <a:r>
              <a:rPr lang="pl-PL" altLang="pl-PL" sz="2400" b="1" i="1"/>
              <a:t>	statement(s) </a:t>
            </a:r>
          </a:p>
          <a:p>
            <a:pPr eaLnBrk="1" hangingPunct="1">
              <a:spcBef>
                <a:spcPts val="500"/>
              </a:spcBef>
              <a:spcAft>
                <a:spcPts val="500"/>
              </a:spcAft>
            </a:pPr>
            <a:r>
              <a:rPr lang="pl-PL" altLang="pl-PL" sz="2400" b="1" i="1"/>
              <a:t>} while (expression); </a:t>
            </a:r>
          </a:p>
        </p:txBody>
      </p:sp>
      <p:sp>
        <p:nvSpPr>
          <p:cNvPr id="79876"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79877" name="Text Box 5"/>
          <p:cNvSpPr txBox="1">
            <a:spLocks noChangeArrowheads="1"/>
          </p:cNvSpPr>
          <p:nvPr/>
        </p:nvSpPr>
        <p:spPr bwMode="auto">
          <a:xfrm>
            <a:off x="4343400" y="762000"/>
            <a:ext cx="4800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endParaRPr lang="pl-PL" altLang="pl-PL" sz="2400" b="1">
              <a:latin typeface="Arial Unicode MS" panose="020B0604020202020204" pitchFamily="34" charset="-128"/>
            </a:endParaRPr>
          </a:p>
          <a:p>
            <a:pPr eaLnBrk="1" hangingPunct="1">
              <a:spcBef>
                <a:spcPts val="500"/>
              </a:spcBef>
              <a:spcAft>
                <a:spcPts val="500"/>
              </a:spcAft>
            </a:pPr>
            <a:r>
              <a:rPr lang="pl-PL" altLang="pl-PL" sz="2400" b="1" i="1"/>
              <a:t>for (initialization; termination; increment) { </a:t>
            </a:r>
          </a:p>
          <a:p>
            <a:pPr eaLnBrk="1" hangingPunct="1">
              <a:spcBef>
                <a:spcPts val="500"/>
              </a:spcBef>
              <a:spcAft>
                <a:spcPts val="500"/>
              </a:spcAft>
            </a:pPr>
            <a:r>
              <a:rPr lang="pl-PL" altLang="pl-PL" sz="2400" b="1" i="1"/>
              <a:t>	statement </a:t>
            </a:r>
          </a:p>
          <a:p>
            <a:pPr eaLnBrk="1" hangingPunct="1">
              <a:spcBef>
                <a:spcPts val="500"/>
              </a:spcBef>
              <a:spcAft>
                <a:spcPts val="500"/>
              </a:spcAft>
            </a:pPr>
            <a:r>
              <a:rPr lang="pl-PL" altLang="pl-PL" sz="2400" b="1" i="1"/>
              <a:t>} </a:t>
            </a:r>
          </a:p>
          <a:p>
            <a:pPr eaLnBrk="1" hangingPunct="1">
              <a:spcBef>
                <a:spcPts val="500"/>
              </a:spcBef>
              <a:spcAft>
                <a:spcPts val="500"/>
              </a:spcAft>
            </a:pPr>
            <a:endParaRPr lang="pl-PL" altLang="pl-PL" sz="2400" b="1" i="1"/>
          </a:p>
          <a:p>
            <a:pPr eaLnBrk="1" hangingPunct="1">
              <a:spcBef>
                <a:spcPts val="500"/>
              </a:spcBef>
              <a:spcAft>
                <a:spcPts val="500"/>
              </a:spcAft>
            </a:pPr>
            <a:r>
              <a:rPr lang="pl-PL" altLang="pl-PL" sz="2400" b="1" i="1"/>
              <a:t>for ( ; ; ) { </a:t>
            </a:r>
          </a:p>
          <a:p>
            <a:pPr eaLnBrk="1" hangingPunct="1">
              <a:spcBef>
                <a:spcPts val="500"/>
              </a:spcBef>
              <a:spcAft>
                <a:spcPts val="500"/>
              </a:spcAft>
            </a:pPr>
            <a:r>
              <a:rPr lang="pl-PL" altLang="pl-PL" sz="2400" b="1" i="1"/>
              <a:t>	// infinite loop </a:t>
            </a:r>
          </a:p>
          <a:p>
            <a:pPr eaLnBrk="1" hangingPunct="1">
              <a:spcBef>
                <a:spcPts val="500"/>
              </a:spcBef>
              <a:spcAft>
                <a:spcPts val="500"/>
              </a:spcAft>
            </a:pPr>
            <a:r>
              <a:rPr lang="pl-PL" altLang="pl-PL" sz="2400" b="1" i="1"/>
              <a:t>... } </a:t>
            </a:r>
          </a:p>
        </p:txBody>
      </p:sp>
      <p:sp>
        <p:nvSpPr>
          <p:cNvPr id="79878" name="Line 6"/>
          <p:cNvSpPr>
            <a:spLocks noChangeShapeType="1"/>
          </p:cNvSpPr>
          <p:nvPr/>
        </p:nvSpPr>
        <p:spPr bwMode="auto">
          <a:xfrm>
            <a:off x="3810000" y="1219200"/>
            <a:ext cx="0" cy="4572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80898" name="Rectangle 2"/>
          <p:cNvSpPr>
            <a:spLocks noGrp="1" noChangeArrowheads="1"/>
          </p:cNvSpPr>
          <p:nvPr>
            <p:ph type="title"/>
          </p:nvPr>
        </p:nvSpPr>
        <p:spPr>
          <a:xfrm>
            <a:off x="755650" y="0"/>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If, if-else and switch</a:t>
            </a:r>
          </a:p>
        </p:txBody>
      </p:sp>
      <p:sp>
        <p:nvSpPr>
          <p:cNvPr id="80899" name="Text Box 3"/>
          <p:cNvSpPr txBox="1">
            <a:spLocks noChangeArrowheads="1"/>
          </p:cNvSpPr>
          <p:nvPr/>
        </p:nvSpPr>
        <p:spPr bwMode="auto">
          <a:xfrm>
            <a:off x="228600" y="685800"/>
            <a:ext cx="3962400" cy="4385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endParaRPr lang="pl-PL" altLang="pl-PL" sz="2400" b="1" dirty="0">
              <a:latin typeface="Arial Unicode MS" panose="020B0604020202020204" pitchFamily="34" charset="-128"/>
            </a:endParaRPr>
          </a:p>
          <a:p>
            <a:pPr eaLnBrk="1" hangingPunct="1">
              <a:spcBef>
                <a:spcPts val="500"/>
              </a:spcBef>
              <a:spcAft>
                <a:spcPts val="500"/>
              </a:spcAft>
            </a:pPr>
            <a:r>
              <a:rPr lang="pl-PL" altLang="pl-PL" sz="2000" b="1" i="1" dirty="0" err="1"/>
              <a:t>if</a:t>
            </a:r>
            <a:r>
              <a:rPr lang="pl-PL" altLang="pl-PL" sz="2000" b="1" i="1" dirty="0"/>
              <a:t> (</a:t>
            </a:r>
            <a:r>
              <a:rPr lang="pl-PL" altLang="pl-PL" sz="2000" b="1" i="1" dirty="0" err="1"/>
              <a:t>expression</a:t>
            </a:r>
            <a:r>
              <a:rPr lang="pl-PL" altLang="pl-PL" sz="2000" b="1" i="1" dirty="0"/>
              <a:t>) { </a:t>
            </a:r>
            <a:endParaRPr lang="pl-PL" altLang="pl-PL" sz="2000" b="1" i="1" dirty="0" smtClean="0"/>
          </a:p>
          <a:p>
            <a:pPr eaLnBrk="1" hangingPunct="1">
              <a:spcBef>
                <a:spcPts val="500"/>
              </a:spcBef>
              <a:spcAft>
                <a:spcPts val="500"/>
              </a:spcAft>
            </a:pPr>
            <a:r>
              <a:rPr lang="pl-PL" altLang="pl-PL" sz="2000" b="1" i="1" dirty="0" err="1" smtClean="0"/>
              <a:t>statement</a:t>
            </a:r>
            <a:r>
              <a:rPr lang="pl-PL" altLang="pl-PL" sz="2000" b="1" i="1" dirty="0" smtClean="0"/>
              <a:t>(s</a:t>
            </a:r>
            <a:r>
              <a:rPr lang="pl-PL" altLang="pl-PL" sz="2000" b="1" i="1" dirty="0"/>
              <a:t>) </a:t>
            </a:r>
          </a:p>
          <a:p>
            <a:pPr eaLnBrk="1" hangingPunct="1">
              <a:spcBef>
                <a:spcPts val="500"/>
              </a:spcBef>
              <a:spcAft>
                <a:spcPts val="500"/>
              </a:spcAft>
            </a:pPr>
            <a:r>
              <a:rPr lang="pl-PL" altLang="pl-PL" sz="2000" b="1" i="1" dirty="0"/>
              <a:t>} </a:t>
            </a:r>
          </a:p>
          <a:p>
            <a:pPr eaLnBrk="1" hangingPunct="1">
              <a:spcBef>
                <a:spcPts val="500"/>
              </a:spcBef>
              <a:spcAft>
                <a:spcPts val="500"/>
              </a:spcAft>
            </a:pPr>
            <a:endParaRPr lang="pl-PL" altLang="pl-PL" sz="2000" b="1" i="1" dirty="0"/>
          </a:p>
          <a:p>
            <a:pPr eaLnBrk="1" hangingPunct="1">
              <a:spcBef>
                <a:spcPts val="500"/>
              </a:spcBef>
              <a:spcAft>
                <a:spcPts val="500"/>
              </a:spcAft>
            </a:pPr>
            <a:r>
              <a:rPr lang="pl-PL" altLang="pl-PL" sz="2000" b="1" i="1" dirty="0" err="1"/>
              <a:t>if</a:t>
            </a:r>
            <a:r>
              <a:rPr lang="pl-PL" altLang="pl-PL" sz="2000" b="1" i="1" dirty="0"/>
              <a:t> (</a:t>
            </a:r>
            <a:r>
              <a:rPr lang="pl-PL" altLang="pl-PL" sz="2000" b="1" i="1" dirty="0" err="1"/>
              <a:t>expression</a:t>
            </a:r>
            <a:r>
              <a:rPr lang="pl-PL" altLang="pl-PL" sz="2000" b="1" i="1" dirty="0"/>
              <a:t>) { </a:t>
            </a:r>
          </a:p>
          <a:p>
            <a:pPr eaLnBrk="1" hangingPunct="1">
              <a:spcBef>
                <a:spcPts val="500"/>
              </a:spcBef>
              <a:spcAft>
                <a:spcPts val="500"/>
              </a:spcAft>
            </a:pPr>
            <a:r>
              <a:rPr lang="pl-PL" altLang="pl-PL" sz="2000" b="1" i="1" dirty="0"/>
              <a:t>	// </a:t>
            </a:r>
            <a:r>
              <a:rPr lang="pl-PL" altLang="pl-PL" sz="2000" b="1" i="1" dirty="0" err="1"/>
              <a:t>code</a:t>
            </a:r>
            <a:r>
              <a:rPr lang="pl-PL" altLang="pl-PL" sz="2000" b="1" i="1" dirty="0"/>
              <a:t> to </a:t>
            </a:r>
            <a:r>
              <a:rPr lang="pl-PL" altLang="pl-PL" sz="2000" b="1" i="1" dirty="0" err="1"/>
              <a:t>perform</a:t>
            </a:r>
            <a:r>
              <a:rPr lang="pl-PL" altLang="pl-PL" sz="2000" b="1" i="1" dirty="0"/>
              <a:t> </a:t>
            </a:r>
            <a:r>
              <a:rPr lang="pl-PL" altLang="pl-PL" sz="2000" b="1" i="1" dirty="0" err="1"/>
              <a:t>true</a:t>
            </a:r>
            <a:endParaRPr lang="pl-PL" altLang="pl-PL" sz="2000" b="1" i="1" dirty="0"/>
          </a:p>
          <a:p>
            <a:pPr eaLnBrk="1" hangingPunct="1">
              <a:spcBef>
                <a:spcPts val="500"/>
              </a:spcBef>
              <a:spcAft>
                <a:spcPts val="500"/>
              </a:spcAft>
            </a:pPr>
            <a:r>
              <a:rPr lang="pl-PL" altLang="pl-PL" sz="2000" b="1" i="1" dirty="0"/>
              <a:t>} </a:t>
            </a:r>
            <a:r>
              <a:rPr lang="pl-PL" altLang="pl-PL" sz="2000" b="1" i="1" dirty="0" err="1"/>
              <a:t>else</a:t>
            </a:r>
            <a:r>
              <a:rPr lang="pl-PL" altLang="pl-PL" sz="2000" b="1" i="1" dirty="0"/>
              <a:t> { </a:t>
            </a:r>
          </a:p>
          <a:p>
            <a:pPr eaLnBrk="1" hangingPunct="1">
              <a:spcBef>
                <a:spcPts val="500"/>
              </a:spcBef>
              <a:spcAft>
                <a:spcPts val="500"/>
              </a:spcAft>
            </a:pPr>
            <a:r>
              <a:rPr lang="pl-PL" altLang="pl-PL" sz="2000" b="1" i="1" dirty="0"/>
              <a:t>	// </a:t>
            </a:r>
            <a:r>
              <a:rPr lang="pl-PL" altLang="pl-PL" sz="2000" b="1" i="1" dirty="0" err="1"/>
              <a:t>code</a:t>
            </a:r>
            <a:r>
              <a:rPr lang="pl-PL" altLang="pl-PL" sz="2000" b="1" i="1" dirty="0"/>
              <a:t> to </a:t>
            </a:r>
            <a:r>
              <a:rPr lang="pl-PL" altLang="pl-PL" sz="2000" b="1" i="1" dirty="0" err="1"/>
              <a:t>perform</a:t>
            </a:r>
            <a:r>
              <a:rPr lang="pl-PL" altLang="pl-PL" sz="2000" b="1" i="1" dirty="0"/>
              <a:t> </a:t>
            </a:r>
            <a:r>
              <a:rPr lang="pl-PL" altLang="pl-PL" sz="2000" b="1" i="1" dirty="0" err="1"/>
              <a:t>false</a:t>
            </a:r>
            <a:endParaRPr lang="pl-PL" altLang="pl-PL" sz="2000" b="1" i="1" dirty="0"/>
          </a:p>
          <a:p>
            <a:pPr eaLnBrk="1" hangingPunct="1">
              <a:spcBef>
                <a:spcPts val="500"/>
              </a:spcBef>
              <a:spcAft>
                <a:spcPts val="500"/>
              </a:spcAft>
            </a:pPr>
            <a:r>
              <a:rPr lang="pl-PL" altLang="pl-PL" sz="2000" b="1" i="1" dirty="0"/>
              <a:t>} </a:t>
            </a:r>
          </a:p>
        </p:txBody>
      </p:sp>
      <p:sp>
        <p:nvSpPr>
          <p:cNvPr id="80900"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80901" name="Text Box 5"/>
          <p:cNvSpPr txBox="1">
            <a:spLocks noChangeArrowheads="1"/>
          </p:cNvSpPr>
          <p:nvPr/>
        </p:nvSpPr>
        <p:spPr bwMode="auto">
          <a:xfrm>
            <a:off x="4641851" y="611872"/>
            <a:ext cx="4419600" cy="3503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endParaRPr lang="pl-PL" altLang="pl-PL" sz="2000" b="1" dirty="0">
              <a:latin typeface="Arial Unicode MS" panose="020B0604020202020204" pitchFamily="34" charset="-128"/>
            </a:endParaRPr>
          </a:p>
          <a:p>
            <a:pPr eaLnBrk="1" hangingPunct="1">
              <a:spcBef>
                <a:spcPts val="500"/>
              </a:spcBef>
              <a:spcAft>
                <a:spcPts val="500"/>
              </a:spcAft>
            </a:pPr>
            <a:r>
              <a:rPr lang="pl-PL" altLang="pl-PL" sz="2000" b="1" i="1" dirty="0" err="1"/>
              <a:t>switch</a:t>
            </a:r>
            <a:r>
              <a:rPr lang="pl-PL" altLang="pl-PL" sz="2000" b="1" i="1" dirty="0"/>
              <a:t> </a:t>
            </a:r>
            <a:r>
              <a:rPr lang="pl-PL" altLang="pl-PL" sz="2000" b="1" i="1" dirty="0" smtClean="0"/>
              <a:t>(</a:t>
            </a:r>
            <a:r>
              <a:rPr lang="pl-PL" altLang="pl-PL" sz="2000" b="1" i="1" dirty="0" err="1" smtClean="0">
                <a:solidFill>
                  <a:schemeClr val="folHlink"/>
                </a:solidFill>
              </a:rPr>
              <a:t>Variable</a:t>
            </a:r>
            <a:r>
              <a:rPr lang="pl-PL" altLang="pl-PL" sz="2000" b="1" i="1" dirty="0"/>
              <a:t>) { </a:t>
            </a:r>
          </a:p>
          <a:p>
            <a:pPr eaLnBrk="1" hangingPunct="1">
              <a:spcBef>
                <a:spcPts val="500"/>
              </a:spcBef>
              <a:spcAft>
                <a:spcPts val="500"/>
              </a:spcAft>
            </a:pPr>
            <a:r>
              <a:rPr lang="pl-PL" altLang="pl-PL" sz="2000" b="1" i="1" dirty="0"/>
              <a:t>	</a:t>
            </a:r>
            <a:r>
              <a:rPr lang="pl-PL" altLang="pl-PL" sz="2000" b="1" i="1" dirty="0" err="1"/>
              <a:t>case</a:t>
            </a:r>
            <a:r>
              <a:rPr lang="pl-PL" altLang="pl-PL" sz="2000" b="1" i="1" dirty="0"/>
              <a:t> 1: </a:t>
            </a:r>
            <a:r>
              <a:rPr lang="pl-PL" altLang="pl-PL" sz="2000" b="1" i="1" dirty="0" err="1"/>
              <a:t>System.out.println</a:t>
            </a:r>
            <a:r>
              <a:rPr lang="pl-PL" altLang="pl-PL" sz="2000" b="1" i="1" dirty="0"/>
              <a:t>(„1"); </a:t>
            </a:r>
            <a:r>
              <a:rPr lang="pl-PL" altLang="pl-PL" sz="2000" b="1" i="1" dirty="0" err="1"/>
              <a:t>break</a:t>
            </a:r>
            <a:r>
              <a:rPr lang="pl-PL" altLang="pl-PL" sz="2000" b="1" i="1" dirty="0"/>
              <a:t>; </a:t>
            </a:r>
          </a:p>
          <a:p>
            <a:pPr eaLnBrk="1" hangingPunct="1">
              <a:spcBef>
                <a:spcPts val="500"/>
              </a:spcBef>
              <a:spcAft>
                <a:spcPts val="500"/>
              </a:spcAft>
            </a:pPr>
            <a:r>
              <a:rPr lang="pl-PL" altLang="pl-PL" sz="2000" b="1" i="1" dirty="0"/>
              <a:t>	</a:t>
            </a:r>
            <a:r>
              <a:rPr lang="pl-PL" altLang="pl-PL" sz="2000" b="1" i="1" dirty="0" err="1"/>
              <a:t>default</a:t>
            </a:r>
            <a:r>
              <a:rPr lang="pl-PL" altLang="pl-PL" sz="2000" b="1" i="1" dirty="0"/>
              <a:t>: </a:t>
            </a:r>
            <a:r>
              <a:rPr lang="pl-PL" altLang="pl-PL" sz="2000" b="1" i="1" dirty="0" err="1"/>
              <a:t>System.out.println</a:t>
            </a:r>
            <a:r>
              <a:rPr lang="pl-PL" altLang="pl-PL" sz="2000" b="1" i="1" dirty="0"/>
              <a:t>(„The </a:t>
            </a:r>
            <a:r>
              <a:rPr lang="pl-PL" altLang="pl-PL" sz="2000" b="1" i="1" dirty="0" err="1"/>
              <a:t>number</a:t>
            </a:r>
            <a:r>
              <a:rPr lang="pl-PL" altLang="pl-PL" sz="2000" b="1" i="1" dirty="0"/>
              <a:t> </a:t>
            </a:r>
            <a:r>
              <a:rPr lang="pl-PL" altLang="pl-PL" sz="2000" b="1" i="1" dirty="0" err="1"/>
              <a:t>is</a:t>
            </a:r>
            <a:r>
              <a:rPr lang="pl-PL" altLang="pl-PL" sz="2000" b="1" i="1" dirty="0"/>
              <a:t> </a:t>
            </a:r>
            <a:r>
              <a:rPr lang="pl-PL" altLang="pl-PL" sz="2000" b="1" i="1" dirty="0" err="1"/>
              <a:t>wrong</a:t>
            </a:r>
            <a:r>
              <a:rPr lang="pl-PL" altLang="pl-PL" sz="2000" b="1" i="1" dirty="0"/>
              <a:t> !");</a:t>
            </a:r>
          </a:p>
          <a:p>
            <a:pPr eaLnBrk="1" hangingPunct="1">
              <a:spcBef>
                <a:spcPts val="500"/>
              </a:spcBef>
              <a:spcAft>
                <a:spcPts val="500"/>
              </a:spcAft>
            </a:pPr>
            <a:r>
              <a:rPr lang="pl-PL" altLang="pl-PL" sz="2000" b="1" i="1" dirty="0"/>
              <a:t>	 </a:t>
            </a:r>
            <a:r>
              <a:rPr lang="pl-PL" altLang="pl-PL" sz="2000" b="1" i="1" dirty="0" err="1"/>
              <a:t>break</a:t>
            </a:r>
            <a:r>
              <a:rPr lang="pl-PL" altLang="pl-PL" sz="2000" b="1" i="1" dirty="0"/>
              <a:t>;</a:t>
            </a:r>
          </a:p>
          <a:p>
            <a:pPr eaLnBrk="1" hangingPunct="1">
              <a:spcBef>
                <a:spcPts val="500"/>
              </a:spcBef>
              <a:spcAft>
                <a:spcPts val="500"/>
              </a:spcAft>
            </a:pPr>
            <a:r>
              <a:rPr lang="pl-PL" altLang="pl-PL" sz="2000" b="1" i="1" dirty="0"/>
              <a:t> } </a:t>
            </a:r>
          </a:p>
        </p:txBody>
      </p:sp>
      <p:sp>
        <p:nvSpPr>
          <p:cNvPr id="80902" name="Line 6"/>
          <p:cNvSpPr>
            <a:spLocks noChangeShapeType="1"/>
          </p:cNvSpPr>
          <p:nvPr/>
        </p:nvSpPr>
        <p:spPr bwMode="auto">
          <a:xfrm flipH="1">
            <a:off x="4067944" y="1219200"/>
            <a:ext cx="46856" cy="4946104"/>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4" name="Rectangle 2"/>
          <p:cNvSpPr>
            <a:spLocks noChangeArrowheads="1"/>
          </p:cNvSpPr>
          <p:nvPr/>
        </p:nvSpPr>
        <p:spPr bwMode="auto">
          <a:xfrm>
            <a:off x="4787010" y="4270646"/>
            <a:ext cx="409188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i="0" u="sng" strike="noStrike" cap="none" normalizeH="0" baseline="0" dirty="0" smtClean="0">
                <a:ln>
                  <a:noFill/>
                </a:ln>
                <a:solidFill>
                  <a:srgbClr val="000000"/>
                </a:solidFill>
                <a:effectLst/>
                <a:cs typeface="Arial" panose="020B0604020202020204" pitchFamily="34" charset="0"/>
              </a:rPr>
              <a:t>A </a:t>
            </a:r>
            <a:r>
              <a:rPr kumimoji="0" lang="pl-PL" altLang="pl-PL" sz="2000" b="0" i="0" u="sng" strike="noStrike" cap="none" normalizeH="0" baseline="0" dirty="0" err="1" smtClean="0">
                <a:ln>
                  <a:noFill/>
                </a:ln>
                <a:solidFill>
                  <a:srgbClr val="000000"/>
                </a:solidFill>
                <a:effectLst/>
                <a:latin typeface="Monaco"/>
              </a:rPr>
              <a:t>switch</a:t>
            </a:r>
            <a:r>
              <a:rPr kumimoji="0" lang="pl-PL" altLang="pl-PL" sz="2000" b="0" i="0" u="sng" strike="noStrike" cap="none" normalizeH="0" baseline="0" dirty="0" smtClean="0">
                <a:ln>
                  <a:noFill/>
                </a:ln>
                <a:solidFill>
                  <a:srgbClr val="000000"/>
                </a:solidFill>
                <a:effectLst/>
                <a:cs typeface="Arial" panose="020B0604020202020204" pitchFamily="34" charset="0"/>
              </a:rPr>
              <a:t> </a:t>
            </a:r>
            <a:r>
              <a:rPr kumimoji="0" lang="pl-PL" altLang="pl-PL" sz="2000" b="0" i="0" u="sng" strike="noStrike" cap="none" normalizeH="0" baseline="0" dirty="0" err="1" smtClean="0">
                <a:ln>
                  <a:noFill/>
                </a:ln>
                <a:solidFill>
                  <a:srgbClr val="000000"/>
                </a:solidFill>
                <a:effectLst/>
                <a:cs typeface="Arial" panose="020B0604020202020204" pitchFamily="34" charset="0"/>
              </a:rPr>
              <a:t>works</a:t>
            </a:r>
            <a:r>
              <a:rPr kumimoji="0" lang="pl-PL" altLang="pl-PL" sz="2000" b="0" i="0" u="sng" strike="noStrike" cap="none" normalizeH="0" baseline="0" dirty="0" smtClean="0">
                <a:ln>
                  <a:noFill/>
                </a:ln>
                <a:solidFill>
                  <a:srgbClr val="000000"/>
                </a:solidFill>
                <a:effectLst/>
                <a:cs typeface="Arial" panose="020B0604020202020204" pitchFamily="34" charset="0"/>
              </a:rPr>
              <a:t> with:</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pl-PL" altLang="pl-PL" sz="2000" dirty="0">
                <a:latin typeface="Monaco"/>
                <a:cs typeface="Arial" panose="020B0604020202020204" pitchFamily="34" charset="0"/>
              </a:rPr>
              <a:t> </a:t>
            </a:r>
            <a:r>
              <a:rPr kumimoji="0" lang="pl-PL" altLang="pl-PL" sz="2000" b="0" i="0" u="none" strike="noStrike" cap="none" normalizeH="0" baseline="0" dirty="0" err="1" smtClean="0">
                <a:ln>
                  <a:noFill/>
                </a:ln>
                <a:effectLst/>
                <a:latin typeface="Monaco"/>
              </a:rPr>
              <a:t>byte</a:t>
            </a: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err="1" smtClean="0">
                <a:ln>
                  <a:noFill/>
                </a:ln>
                <a:effectLst/>
                <a:latin typeface="Monaco"/>
              </a:rPr>
              <a:t>short</a:t>
            </a: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smtClean="0">
                <a:ln>
                  <a:noFill/>
                </a:ln>
                <a:effectLst/>
                <a:latin typeface="Monaco"/>
              </a:rPr>
              <a:t>char</a:t>
            </a:r>
            <a:r>
              <a:rPr kumimoji="0" lang="pl-PL" altLang="pl-PL" sz="2000" b="0" i="0" u="none" strike="noStrike" cap="none" normalizeH="0" baseline="0" dirty="0" smtClean="0">
                <a:ln>
                  <a:noFill/>
                </a:ln>
                <a:effectLst/>
                <a:cs typeface="Arial" panose="020B0604020202020204" pitchFamily="34" charset="0"/>
              </a:rPr>
              <a:t>,</a:t>
            </a:r>
            <a:r>
              <a:rPr kumimoji="0" lang="pl-PL" altLang="pl-PL" sz="2000" b="0" i="0" u="none" strike="noStrike" cap="none" normalizeH="0" dirty="0" smtClean="0">
                <a:ln>
                  <a:noFill/>
                </a:ln>
                <a:effectLst/>
                <a:cs typeface="Arial" panose="020B0604020202020204" pitchFamily="34" charset="0"/>
              </a:rPr>
              <a:t> </a:t>
            </a:r>
            <a:r>
              <a:rPr kumimoji="0" lang="pl-PL" altLang="pl-PL" sz="2000" b="0" i="0" u="none" strike="noStrike" cap="none" normalizeH="0" dirty="0" err="1" smtClean="0">
                <a:ln>
                  <a:noFill/>
                </a:ln>
                <a:effectLst/>
                <a:cs typeface="Arial" panose="020B0604020202020204" pitchFamily="34" charset="0"/>
              </a:rPr>
              <a:t>i</a:t>
            </a:r>
            <a:r>
              <a:rPr kumimoji="0" lang="pl-PL" altLang="pl-PL" sz="2000" b="0" i="0" u="none" strike="noStrike" cap="none" normalizeH="0" baseline="0" dirty="0" err="1" smtClean="0">
                <a:ln>
                  <a:noFill/>
                </a:ln>
                <a:effectLst/>
                <a:latin typeface="Monaco"/>
              </a:rPr>
              <a:t>nt</a:t>
            </a:r>
            <a:endParaRPr kumimoji="0" lang="pl-PL" altLang="pl-PL" sz="2000" b="0" i="0" u="none" strike="noStrike" cap="none" normalizeH="0" baseline="0" dirty="0" smtClean="0">
              <a:ln>
                <a:noFill/>
              </a:ln>
              <a:effectLst/>
              <a:latin typeface="Monaco"/>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1" u="none" strike="noStrike" cap="none" normalizeH="0" baseline="0" dirty="0" err="1" smtClean="0">
                <a:ln>
                  <a:noFill/>
                </a:ln>
                <a:effectLst/>
                <a:cs typeface="Arial" panose="020B0604020202020204" pitchFamily="34" charset="0"/>
              </a:rPr>
              <a:t>enumerated</a:t>
            </a:r>
            <a:r>
              <a:rPr kumimoji="0" lang="pl-PL" altLang="pl-PL" sz="2000" b="0" i="1" u="none" strike="noStrike" cap="none" normalizeH="0" baseline="0" dirty="0" smtClean="0">
                <a:ln>
                  <a:noFill/>
                </a:ln>
                <a:effectLst/>
                <a:cs typeface="Arial" panose="020B0604020202020204" pitchFamily="34" charset="0"/>
              </a:rPr>
              <a:t> </a:t>
            </a:r>
            <a:r>
              <a:rPr kumimoji="0" lang="pl-PL" altLang="pl-PL" sz="2000" b="0" i="1" u="none" strike="noStrike" cap="none" normalizeH="0" baseline="0" dirty="0" err="1" smtClean="0">
                <a:ln>
                  <a:noFill/>
                </a:ln>
                <a:effectLst/>
                <a:cs typeface="Arial" panose="020B0604020202020204" pitchFamily="34" charset="0"/>
              </a:rPr>
              <a:t>types</a:t>
            </a: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err="1" smtClean="0">
                <a:ln>
                  <a:noFill/>
                </a:ln>
                <a:effectLst/>
                <a:cs typeface="Arial" panose="020B0604020202020204" pitchFamily="34" charset="0"/>
              </a:rPr>
              <a:t>Enum</a:t>
            </a:r>
            <a:r>
              <a:rPr kumimoji="0" lang="pl-PL" altLang="pl-PL" sz="2000" b="0" i="0" u="none" strike="noStrike" cap="none" normalizeH="0" baseline="0" dirty="0" smtClean="0">
                <a:ln>
                  <a:noFill/>
                </a:ln>
                <a:effectLst/>
                <a:cs typeface="Arial" panose="020B0604020202020204" pitchFamily="34" charset="0"/>
              </a:rPr>
              <a:t>),</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smtClean="0">
                <a:ln>
                  <a:noFill/>
                </a:ln>
                <a:effectLst/>
                <a:latin typeface="Monaco"/>
                <a:cs typeface="Arial" panose="020B0604020202020204" pitchFamily="34" charset="0"/>
                <a:hlinkClick r:id="rId2"/>
              </a:rPr>
              <a:t>String</a:t>
            </a: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err="1" smtClean="0">
                <a:ln>
                  <a:noFill/>
                </a:ln>
                <a:effectLst/>
                <a:latin typeface="Monaco"/>
                <a:cs typeface="Arial" panose="020B0604020202020204" pitchFamily="34" charset="0"/>
                <a:hlinkClick r:id="rId3"/>
              </a:rPr>
              <a:t>Character</a:t>
            </a: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err="1" smtClean="0">
                <a:ln>
                  <a:noFill/>
                </a:ln>
                <a:effectLst/>
                <a:latin typeface="Monaco"/>
                <a:cs typeface="Arial" panose="020B0604020202020204" pitchFamily="34" charset="0"/>
                <a:hlinkClick r:id="rId4"/>
              </a:rPr>
              <a:t>Byte</a:t>
            </a: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err="1" smtClean="0">
                <a:ln>
                  <a:noFill/>
                </a:ln>
                <a:effectLst/>
                <a:latin typeface="Monaco"/>
                <a:cs typeface="Arial" panose="020B0604020202020204" pitchFamily="34" charset="0"/>
                <a:hlinkClick r:id="rId5"/>
              </a:rPr>
              <a:t>Short</a:t>
            </a: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err="1" smtClean="0">
                <a:ln>
                  <a:noFill/>
                </a:ln>
                <a:effectLst/>
                <a:latin typeface="Monaco"/>
                <a:cs typeface="Arial" panose="020B0604020202020204" pitchFamily="34" charset="0"/>
                <a:hlinkClick r:id="rId6"/>
              </a:rPr>
              <a:t>Integer</a:t>
            </a:r>
            <a:r>
              <a:rPr kumimoji="0" lang="pl-PL" altLang="pl-PL" sz="2000" b="0" i="0" u="none" strike="noStrike" cap="none" normalizeH="0" baseline="0" dirty="0" smtClean="0">
                <a:ln>
                  <a:noFill/>
                </a:ln>
                <a:effectLst/>
                <a:cs typeface="Arial" panose="020B0604020202020204" pitchFamily="34" charset="0"/>
              </a:rPr>
              <a:t> </a:t>
            </a:r>
            <a:r>
              <a:rPr kumimoji="0" lang="pl-PL" altLang="pl-PL" sz="2000" b="0" i="0" u="none" strike="noStrike" cap="none" normalizeH="0" baseline="0" dirty="0" smtClean="0">
                <a:ln>
                  <a:noFill/>
                </a:ln>
                <a:effectLst/>
              </a:rPr>
              <a:t> </a:t>
            </a:r>
            <a:r>
              <a:rPr kumimoji="0" lang="pl-PL" altLang="pl-PL" sz="2000" b="0" i="0" u="none" strike="noStrike" cap="none" normalizeH="0" baseline="0" dirty="0" err="1" smtClean="0">
                <a:ln>
                  <a:noFill/>
                </a:ln>
                <a:effectLst/>
              </a:rPr>
              <a:t>classes</a:t>
            </a:r>
            <a:endParaRPr kumimoji="0" lang="pl-PL" altLang="pl-PL" sz="2000" b="0" i="0" u="none" strike="noStrike" cap="none" normalizeH="0" baseline="0" dirty="0" smtClean="0">
              <a:ln>
                <a:noFill/>
              </a:ln>
              <a:effectLst/>
            </a:endParaRPr>
          </a:p>
        </p:txBody>
      </p:sp>
      <p:sp>
        <p:nvSpPr>
          <p:cNvPr id="11" name="Line 6"/>
          <p:cNvSpPr>
            <a:spLocks noChangeShapeType="1"/>
          </p:cNvSpPr>
          <p:nvPr/>
        </p:nvSpPr>
        <p:spPr bwMode="auto">
          <a:xfrm>
            <a:off x="4067944" y="4102143"/>
            <a:ext cx="4794251"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81922" name="Rectangle 2"/>
          <p:cNvSpPr>
            <a:spLocks noGrp="1" noChangeArrowheads="1"/>
          </p:cNvSpPr>
          <p:nvPr>
            <p:ph type="title"/>
          </p:nvPr>
        </p:nvSpPr>
        <p:spPr>
          <a:xfrm>
            <a:off x="827088" y="0"/>
            <a:ext cx="8316912"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Try, catch and finally</a:t>
            </a:r>
          </a:p>
        </p:txBody>
      </p:sp>
      <p:sp>
        <p:nvSpPr>
          <p:cNvPr id="81923" name="Text Box 3"/>
          <p:cNvSpPr txBox="1">
            <a:spLocks noChangeArrowheads="1"/>
          </p:cNvSpPr>
          <p:nvPr/>
        </p:nvSpPr>
        <p:spPr bwMode="auto">
          <a:xfrm>
            <a:off x="251520" y="838200"/>
            <a:ext cx="7520880"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endParaRPr lang="pl-PL" altLang="pl-PL" sz="2400" b="1" dirty="0">
              <a:latin typeface="Arial Unicode MS" panose="020B0604020202020204" pitchFamily="34" charset="-128"/>
            </a:endParaRPr>
          </a:p>
          <a:p>
            <a:pPr eaLnBrk="1" hangingPunct="1">
              <a:spcBef>
                <a:spcPts val="500"/>
              </a:spcBef>
              <a:spcAft>
                <a:spcPts val="500"/>
              </a:spcAft>
            </a:pPr>
            <a:r>
              <a:rPr lang="pl-PL" altLang="pl-PL" sz="2400" b="1" i="1" dirty="0" err="1"/>
              <a:t>try</a:t>
            </a:r>
            <a:r>
              <a:rPr lang="pl-PL" altLang="pl-PL" sz="2400" b="1" i="1" dirty="0"/>
              <a:t> { </a:t>
            </a:r>
            <a:r>
              <a:rPr lang="pl-PL" altLang="pl-PL" sz="2400" b="1" i="1" dirty="0" smtClean="0"/>
              <a:t>// </a:t>
            </a:r>
            <a:r>
              <a:rPr lang="pl-PL" altLang="pl-PL" sz="2400" i="1" dirty="0" err="1" smtClean="0"/>
              <a:t>or</a:t>
            </a:r>
            <a:r>
              <a:rPr lang="pl-PL" altLang="pl-PL" sz="2400" i="1" dirty="0" smtClean="0"/>
              <a:t> </a:t>
            </a:r>
            <a:r>
              <a:rPr lang="pl-PL" altLang="pl-PL" sz="2400" i="1" dirty="0" err="1" smtClean="0"/>
              <a:t>try</a:t>
            </a:r>
            <a:r>
              <a:rPr lang="pl-PL" altLang="pl-PL" sz="2400" i="1" dirty="0" smtClean="0"/>
              <a:t> (…) </a:t>
            </a:r>
            <a:r>
              <a:rPr lang="pl-PL" altLang="pl-PL" sz="2400" i="1" dirty="0" err="1" smtClean="0"/>
              <a:t>called</a:t>
            </a:r>
            <a:r>
              <a:rPr lang="pl-PL" altLang="pl-PL" sz="2400" i="1" dirty="0" smtClean="0"/>
              <a:t> </a:t>
            </a:r>
            <a:r>
              <a:rPr lang="pl-PL" altLang="pl-PL" sz="2400" i="1" dirty="0" err="1" smtClean="0"/>
              <a:t>try</a:t>
            </a:r>
            <a:r>
              <a:rPr lang="pl-PL" altLang="pl-PL" sz="2400" i="1" dirty="0" smtClean="0"/>
              <a:t>-with-</a:t>
            </a:r>
            <a:r>
              <a:rPr lang="pl-PL" altLang="pl-PL" sz="2400" i="1" dirty="0" err="1" smtClean="0"/>
              <a:t>resources</a:t>
            </a:r>
            <a:endParaRPr lang="pl-PL" altLang="pl-PL" sz="2400" i="1" dirty="0"/>
          </a:p>
          <a:p>
            <a:pPr eaLnBrk="1" hangingPunct="1">
              <a:spcBef>
                <a:spcPts val="500"/>
              </a:spcBef>
              <a:spcAft>
                <a:spcPts val="500"/>
              </a:spcAft>
            </a:pPr>
            <a:r>
              <a:rPr lang="pl-PL" altLang="pl-PL" sz="2400" b="1" i="1" dirty="0"/>
              <a:t>	</a:t>
            </a:r>
            <a:r>
              <a:rPr lang="pl-PL" altLang="pl-PL" sz="2400" b="1" i="1" dirty="0" err="1"/>
              <a:t>statement</a:t>
            </a:r>
            <a:r>
              <a:rPr lang="pl-PL" altLang="pl-PL" sz="2400" b="1" i="1" dirty="0"/>
              <a:t>(s) </a:t>
            </a:r>
          </a:p>
          <a:p>
            <a:pPr eaLnBrk="1" hangingPunct="1">
              <a:spcBef>
                <a:spcPts val="500"/>
              </a:spcBef>
              <a:spcAft>
                <a:spcPts val="500"/>
              </a:spcAft>
            </a:pPr>
            <a:r>
              <a:rPr lang="pl-PL" altLang="pl-PL" sz="2400" b="1" i="1" dirty="0"/>
              <a:t>} </a:t>
            </a:r>
          </a:p>
          <a:p>
            <a:pPr eaLnBrk="1" hangingPunct="1">
              <a:spcBef>
                <a:spcPts val="500"/>
              </a:spcBef>
              <a:spcAft>
                <a:spcPts val="500"/>
              </a:spcAft>
            </a:pPr>
            <a:r>
              <a:rPr lang="pl-PL" altLang="pl-PL" sz="2400" b="1" i="1" dirty="0" err="1"/>
              <a:t>catch</a:t>
            </a:r>
            <a:r>
              <a:rPr lang="pl-PL" altLang="pl-PL" sz="2400" b="1" i="1" dirty="0"/>
              <a:t> (</a:t>
            </a:r>
            <a:r>
              <a:rPr lang="pl-PL" altLang="pl-PL" sz="2400" b="1" i="1" dirty="0" err="1"/>
              <a:t>exceptiontype</a:t>
            </a:r>
            <a:r>
              <a:rPr lang="pl-PL" altLang="pl-PL" sz="2400" b="1" i="1" dirty="0"/>
              <a:t> </a:t>
            </a:r>
            <a:r>
              <a:rPr lang="pl-PL" altLang="pl-PL" sz="2400" b="1" i="1" dirty="0" err="1"/>
              <a:t>name</a:t>
            </a:r>
            <a:r>
              <a:rPr lang="pl-PL" altLang="pl-PL" sz="2400" b="1" i="1" dirty="0"/>
              <a:t>) { </a:t>
            </a:r>
          </a:p>
          <a:p>
            <a:pPr eaLnBrk="1" hangingPunct="1">
              <a:spcBef>
                <a:spcPts val="500"/>
              </a:spcBef>
              <a:spcAft>
                <a:spcPts val="500"/>
              </a:spcAft>
            </a:pPr>
            <a:r>
              <a:rPr lang="pl-PL" altLang="pl-PL" sz="2400" b="1" i="1" dirty="0"/>
              <a:t>	</a:t>
            </a:r>
            <a:r>
              <a:rPr lang="pl-PL" altLang="pl-PL" sz="2400" b="1" i="1" dirty="0" err="1"/>
              <a:t>statement</a:t>
            </a:r>
            <a:r>
              <a:rPr lang="pl-PL" altLang="pl-PL" sz="2400" b="1" i="1" dirty="0"/>
              <a:t>(s) </a:t>
            </a:r>
          </a:p>
          <a:p>
            <a:pPr eaLnBrk="1" hangingPunct="1">
              <a:spcBef>
                <a:spcPts val="500"/>
              </a:spcBef>
              <a:spcAft>
                <a:spcPts val="500"/>
              </a:spcAft>
            </a:pPr>
            <a:r>
              <a:rPr lang="pl-PL" altLang="pl-PL" sz="2400" b="1" i="1" dirty="0"/>
              <a:t>}</a:t>
            </a:r>
          </a:p>
          <a:p>
            <a:pPr eaLnBrk="1" hangingPunct="1">
              <a:spcBef>
                <a:spcPts val="500"/>
              </a:spcBef>
              <a:spcAft>
                <a:spcPts val="500"/>
              </a:spcAft>
            </a:pPr>
            <a:r>
              <a:rPr lang="pl-PL" altLang="pl-PL" sz="2400" b="1" i="1" dirty="0" err="1"/>
              <a:t>finally</a:t>
            </a:r>
            <a:r>
              <a:rPr lang="pl-PL" altLang="pl-PL" sz="2400" b="1" i="1" dirty="0"/>
              <a:t> { </a:t>
            </a:r>
          </a:p>
          <a:p>
            <a:pPr eaLnBrk="1" hangingPunct="1">
              <a:spcBef>
                <a:spcPts val="500"/>
              </a:spcBef>
              <a:spcAft>
                <a:spcPts val="500"/>
              </a:spcAft>
            </a:pPr>
            <a:r>
              <a:rPr lang="pl-PL" altLang="pl-PL" sz="2400" b="1" i="1" dirty="0"/>
              <a:t>	</a:t>
            </a:r>
            <a:r>
              <a:rPr lang="pl-PL" altLang="pl-PL" sz="2400" b="1" i="1" dirty="0" err="1"/>
              <a:t>statement</a:t>
            </a:r>
            <a:r>
              <a:rPr lang="pl-PL" altLang="pl-PL" sz="2400" b="1" i="1" dirty="0"/>
              <a:t>(s)</a:t>
            </a:r>
          </a:p>
          <a:p>
            <a:pPr eaLnBrk="1" hangingPunct="1">
              <a:spcBef>
                <a:spcPts val="500"/>
              </a:spcBef>
              <a:spcAft>
                <a:spcPts val="500"/>
              </a:spcAft>
            </a:pPr>
            <a:r>
              <a:rPr lang="pl-PL" altLang="pl-PL" sz="2400" b="1" i="1" dirty="0"/>
              <a:t> } </a:t>
            </a:r>
          </a:p>
        </p:txBody>
      </p:sp>
      <p:sp>
        <p:nvSpPr>
          <p:cNvPr id="81924"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82946" name="Rectangle 2"/>
          <p:cNvSpPr>
            <a:spLocks noGrp="1" noChangeArrowheads="1"/>
          </p:cNvSpPr>
          <p:nvPr>
            <p:ph type="title"/>
          </p:nvPr>
        </p:nvSpPr>
        <p:spPr>
          <a:xfrm>
            <a:off x="684213" y="0"/>
            <a:ext cx="8459787"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Break, continue and return</a:t>
            </a:r>
          </a:p>
        </p:txBody>
      </p:sp>
      <p:sp>
        <p:nvSpPr>
          <p:cNvPr id="82947" name="Text Box 3"/>
          <p:cNvSpPr txBox="1">
            <a:spLocks noChangeArrowheads="1"/>
          </p:cNvSpPr>
          <p:nvPr/>
        </p:nvSpPr>
        <p:spPr bwMode="auto">
          <a:xfrm>
            <a:off x="0" y="987425"/>
            <a:ext cx="5943600" cy="51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b="1"/>
              <a:t>Break and continue:</a:t>
            </a:r>
          </a:p>
          <a:p>
            <a:pPr eaLnBrk="1" hangingPunct="1">
              <a:spcBef>
                <a:spcPts val="500"/>
              </a:spcBef>
              <a:spcAft>
                <a:spcPts val="500"/>
              </a:spcAft>
            </a:pPr>
            <a:r>
              <a:rPr lang="pl-PL" altLang="pl-PL" sz="2000" i="1"/>
              <a:t>1) break;  || continue;</a:t>
            </a:r>
          </a:p>
          <a:p>
            <a:pPr eaLnBrk="1" hangingPunct="1">
              <a:spcBef>
                <a:spcPts val="500"/>
              </a:spcBef>
              <a:spcAft>
                <a:spcPts val="500"/>
              </a:spcAft>
            </a:pPr>
            <a:r>
              <a:rPr lang="pl-PL" altLang="pl-PL" sz="2000" i="1"/>
              <a:t>2) break label; || continue label;</a:t>
            </a:r>
          </a:p>
          <a:p>
            <a:pPr eaLnBrk="1" hangingPunct="1">
              <a:spcBef>
                <a:spcPts val="500"/>
              </a:spcBef>
              <a:spcAft>
                <a:spcPts val="500"/>
              </a:spcAft>
            </a:pPr>
            <a:r>
              <a:rPr lang="pl-PL" altLang="pl-PL" sz="2000" b="1"/>
              <a:t>Example (by analogy is continue):</a:t>
            </a:r>
          </a:p>
          <a:p>
            <a:pPr eaLnBrk="1" hangingPunct="1">
              <a:spcBef>
                <a:spcPts val="500"/>
              </a:spcBef>
              <a:spcAft>
                <a:spcPts val="500"/>
              </a:spcAft>
            </a:pPr>
            <a:r>
              <a:rPr lang="pl-PL" altLang="pl-PL" sz="2000" i="1"/>
              <a:t>...</a:t>
            </a:r>
          </a:p>
          <a:p>
            <a:pPr eaLnBrk="1" hangingPunct="1">
              <a:spcBef>
                <a:spcPts val="500"/>
              </a:spcBef>
              <a:spcAft>
                <a:spcPts val="500"/>
              </a:spcAft>
            </a:pPr>
            <a:r>
              <a:rPr lang="pl-PL" altLang="pl-PL" sz="2000" i="1"/>
              <a:t>search: </a:t>
            </a:r>
          </a:p>
          <a:p>
            <a:pPr eaLnBrk="1" hangingPunct="1">
              <a:spcBef>
                <a:spcPts val="500"/>
              </a:spcBef>
              <a:spcAft>
                <a:spcPts val="500"/>
              </a:spcAft>
            </a:pPr>
            <a:r>
              <a:rPr lang="pl-PL" altLang="pl-PL" sz="2000" i="1"/>
              <a:t>for ( ; i &lt; arrayOfInts.length; i++) { </a:t>
            </a:r>
          </a:p>
          <a:p>
            <a:pPr eaLnBrk="1" hangingPunct="1">
              <a:spcBef>
                <a:spcPts val="500"/>
              </a:spcBef>
              <a:spcAft>
                <a:spcPts val="500"/>
              </a:spcAft>
            </a:pPr>
            <a:r>
              <a:rPr lang="pl-PL" altLang="pl-PL" sz="2000" i="1"/>
              <a:t>	for (j = 0; j &lt; arrayOfInts[i].length; j++) { </a:t>
            </a:r>
          </a:p>
          <a:p>
            <a:pPr eaLnBrk="1" hangingPunct="1">
              <a:spcBef>
                <a:spcPts val="500"/>
              </a:spcBef>
              <a:spcAft>
                <a:spcPts val="500"/>
              </a:spcAft>
            </a:pPr>
            <a:r>
              <a:rPr lang="pl-PL" altLang="pl-PL" sz="2000" i="1"/>
              <a:t>		if (arrayOfInts[i][j] == searchfor) { </a:t>
            </a:r>
          </a:p>
          <a:p>
            <a:pPr eaLnBrk="1" hangingPunct="1">
              <a:spcBef>
                <a:spcPts val="500"/>
              </a:spcBef>
              <a:spcAft>
                <a:spcPts val="500"/>
              </a:spcAft>
            </a:pPr>
            <a:r>
              <a:rPr lang="pl-PL" altLang="pl-PL" sz="2000" i="1"/>
              <a:t>			foundIt = true; </a:t>
            </a:r>
          </a:p>
          <a:p>
            <a:pPr eaLnBrk="1" hangingPunct="1">
              <a:spcBef>
                <a:spcPts val="500"/>
              </a:spcBef>
              <a:spcAft>
                <a:spcPts val="500"/>
              </a:spcAft>
            </a:pPr>
            <a:r>
              <a:rPr lang="pl-PL" altLang="pl-PL" sz="2000" i="1"/>
              <a:t>			break search; </a:t>
            </a:r>
          </a:p>
          <a:p>
            <a:pPr eaLnBrk="1" hangingPunct="1">
              <a:spcBef>
                <a:spcPts val="500"/>
              </a:spcBef>
              <a:spcAft>
                <a:spcPts val="500"/>
              </a:spcAft>
            </a:pPr>
            <a:r>
              <a:rPr lang="pl-PL" altLang="pl-PL" sz="2000" i="1"/>
              <a:t>		} } } </a:t>
            </a:r>
          </a:p>
        </p:txBody>
      </p:sp>
      <p:sp>
        <p:nvSpPr>
          <p:cNvPr id="82948"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82949" name="Line 5"/>
          <p:cNvSpPr>
            <a:spLocks noChangeShapeType="1"/>
          </p:cNvSpPr>
          <p:nvPr/>
        </p:nvSpPr>
        <p:spPr bwMode="auto">
          <a:xfrm>
            <a:off x="6169025" y="1317625"/>
            <a:ext cx="0" cy="45720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l-PL"/>
          </a:p>
        </p:txBody>
      </p:sp>
      <p:sp>
        <p:nvSpPr>
          <p:cNvPr id="82950" name="Text Box 6"/>
          <p:cNvSpPr txBox="1">
            <a:spLocks noChangeArrowheads="1"/>
          </p:cNvSpPr>
          <p:nvPr/>
        </p:nvSpPr>
        <p:spPr bwMode="auto">
          <a:xfrm>
            <a:off x="6553200" y="1317625"/>
            <a:ext cx="22860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b="1"/>
              <a:t>Return:</a:t>
            </a:r>
          </a:p>
          <a:p>
            <a:pPr eaLnBrk="1" hangingPunct="1">
              <a:spcBef>
                <a:spcPts val="500"/>
              </a:spcBef>
              <a:spcAft>
                <a:spcPts val="500"/>
              </a:spcAft>
            </a:pPr>
            <a:r>
              <a:rPr lang="pl-PL" altLang="pl-PL" sz="2000" i="1"/>
              <a:t>1) return value;</a:t>
            </a:r>
          </a:p>
          <a:p>
            <a:pPr eaLnBrk="1" hangingPunct="1">
              <a:spcBef>
                <a:spcPts val="500"/>
              </a:spcBef>
              <a:spcAft>
                <a:spcPts val="500"/>
              </a:spcAft>
            </a:pPr>
            <a:r>
              <a:rPr lang="pl-PL" altLang="pl-PL" sz="2000" i="1"/>
              <a:t>2) return;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83970" name="Rectangle 2"/>
          <p:cNvSpPr>
            <a:spLocks noGrp="1" noChangeArrowheads="1"/>
          </p:cNvSpPr>
          <p:nvPr>
            <p:ph type="title"/>
          </p:nvPr>
        </p:nvSpPr>
        <p:spPr>
          <a:xfrm>
            <a:off x="755650" y="225425"/>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Control Flow Statements(2)</a:t>
            </a:r>
          </a:p>
        </p:txBody>
      </p:sp>
      <p:sp>
        <p:nvSpPr>
          <p:cNvPr id="83971" name="Text Box 3"/>
          <p:cNvSpPr txBox="1">
            <a:spLocks noChangeArrowheads="1"/>
          </p:cNvSpPr>
          <p:nvPr/>
        </p:nvSpPr>
        <p:spPr bwMode="auto">
          <a:xfrm>
            <a:off x="0" y="987425"/>
            <a:ext cx="84582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b="1"/>
              <a:t>Question:</a:t>
            </a:r>
          </a:p>
          <a:p>
            <a:pPr eaLnBrk="1" hangingPunct="1">
              <a:spcBef>
                <a:spcPts val="500"/>
              </a:spcBef>
              <a:spcAft>
                <a:spcPts val="500"/>
              </a:spcAft>
            </a:pPr>
            <a:r>
              <a:rPr lang="pl-PL" altLang="pl-PL" sz="2000" b="1"/>
              <a:t>What's wrong with the following code : </a:t>
            </a:r>
          </a:p>
          <a:p>
            <a:pPr eaLnBrk="1" hangingPunct="1">
              <a:spcBef>
                <a:spcPts val="500"/>
              </a:spcBef>
              <a:spcAft>
                <a:spcPts val="500"/>
              </a:spcAft>
            </a:pPr>
            <a:r>
              <a:rPr lang="pl-PL" altLang="pl-PL" sz="2000" i="1"/>
              <a:t>if (i = 1) { </a:t>
            </a:r>
          </a:p>
          <a:p>
            <a:pPr eaLnBrk="1" hangingPunct="1">
              <a:spcBef>
                <a:spcPts val="500"/>
              </a:spcBef>
              <a:spcAft>
                <a:spcPts val="500"/>
              </a:spcAft>
            </a:pPr>
            <a:r>
              <a:rPr lang="pl-PL" altLang="pl-PL" sz="2000" i="1"/>
              <a:t>/* do something */</a:t>
            </a:r>
          </a:p>
          <a:p>
            <a:pPr eaLnBrk="1" hangingPunct="1">
              <a:spcBef>
                <a:spcPts val="500"/>
              </a:spcBef>
              <a:spcAft>
                <a:spcPts val="500"/>
              </a:spcAft>
            </a:pPr>
            <a:r>
              <a:rPr lang="pl-PL" altLang="pl-PL" sz="2000" i="1"/>
              <a:t> } </a:t>
            </a:r>
          </a:p>
        </p:txBody>
      </p:sp>
      <p:sp>
        <p:nvSpPr>
          <p:cNvPr id="83972"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83973" name="Text Box 5"/>
          <p:cNvSpPr txBox="1">
            <a:spLocks noChangeArrowheads="1"/>
          </p:cNvSpPr>
          <p:nvPr/>
        </p:nvSpPr>
        <p:spPr bwMode="auto">
          <a:xfrm>
            <a:off x="0" y="3429000"/>
            <a:ext cx="84582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b="1"/>
              <a:t>Answer:</a:t>
            </a:r>
          </a:p>
          <a:p>
            <a:pPr eaLnBrk="1" hangingPunct="1">
              <a:spcBef>
                <a:spcPts val="500"/>
              </a:spcBef>
              <a:spcAft>
                <a:spcPts val="500"/>
              </a:spcAft>
            </a:pPr>
            <a:r>
              <a:rPr lang="pl-PL" altLang="pl-PL" sz="2000" b="1"/>
              <a:t>Condition is ALWAYS true. Typical mistake of</a:t>
            </a:r>
          </a:p>
          <a:p>
            <a:pPr eaLnBrk="1" hangingPunct="1">
              <a:spcBef>
                <a:spcPts val="500"/>
              </a:spcBef>
              <a:spcAft>
                <a:spcPts val="500"/>
              </a:spcAft>
            </a:pPr>
            <a:r>
              <a:rPr lang="pl-PL" altLang="pl-PL" sz="2000" b="1"/>
              <a:t>programmers:</a:t>
            </a:r>
          </a:p>
          <a:p>
            <a:pPr eaLnBrk="1" hangingPunct="1">
              <a:spcBef>
                <a:spcPts val="500"/>
              </a:spcBef>
              <a:spcAft>
                <a:spcPts val="500"/>
              </a:spcAft>
            </a:pPr>
            <a:r>
              <a:rPr lang="pl-PL" altLang="pl-PL" sz="2000" b="1"/>
              <a:t>= is an assignment			== is a comparison</a:t>
            </a:r>
          </a:p>
          <a:p>
            <a:pPr eaLnBrk="1" hangingPunct="1">
              <a:spcBef>
                <a:spcPts val="500"/>
              </a:spcBef>
              <a:spcAft>
                <a:spcPts val="500"/>
              </a:spcAft>
            </a:pPr>
            <a:r>
              <a:rPr lang="pl-PL" altLang="pl-PL" sz="2000"/>
              <a:t>Ussually compiler warns about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3973"/>
                                        </p:tgtEl>
                                        <p:attrNameLst>
                                          <p:attrName>style.visibility</p:attrName>
                                        </p:attrNameLst>
                                      </p:cBhvr>
                                      <p:to>
                                        <p:strVal val="visible"/>
                                      </p:to>
                                    </p:set>
                                    <p:animEffect transition="in" filter="dissolve">
                                      <p:cBhvr>
                                        <p:cTn id="7" dur="500"/>
                                        <p:tgtEl>
                                          <p:spTgt spid="83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86018" name="Rectangle 2"/>
          <p:cNvSpPr>
            <a:spLocks noGrp="1" noChangeArrowheads="1"/>
          </p:cNvSpPr>
          <p:nvPr>
            <p:ph type="title"/>
          </p:nvPr>
        </p:nvSpPr>
        <p:spPr>
          <a:xfrm>
            <a:off x="755650" y="225425"/>
            <a:ext cx="838835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Control Flow Statements(3)</a:t>
            </a:r>
          </a:p>
        </p:txBody>
      </p:sp>
      <p:sp>
        <p:nvSpPr>
          <p:cNvPr id="86019" name="Text Box 3"/>
          <p:cNvSpPr txBox="1">
            <a:spLocks noChangeArrowheads="1"/>
          </p:cNvSpPr>
          <p:nvPr/>
        </p:nvSpPr>
        <p:spPr bwMode="auto">
          <a:xfrm>
            <a:off x="0" y="987425"/>
            <a:ext cx="8458200" cy="286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b="1" dirty="0" err="1"/>
              <a:t>Question</a:t>
            </a:r>
            <a:r>
              <a:rPr lang="pl-PL" altLang="pl-PL" sz="2000" b="1" dirty="0"/>
              <a:t>:</a:t>
            </a:r>
          </a:p>
          <a:p>
            <a:pPr eaLnBrk="1" hangingPunct="1">
              <a:spcBef>
                <a:spcPts val="500"/>
              </a:spcBef>
              <a:spcAft>
                <a:spcPts val="500"/>
              </a:spcAft>
            </a:pPr>
            <a:r>
              <a:rPr lang="pl-PL" altLang="pl-PL" sz="2000" b="1" dirty="0" err="1"/>
              <a:t>What</a:t>
            </a:r>
            <a:r>
              <a:rPr lang="pl-PL" altLang="pl-PL" sz="2000" b="1" dirty="0"/>
              <a:t> </a:t>
            </a:r>
            <a:r>
              <a:rPr lang="pl-PL" altLang="pl-PL" sz="2000" b="1" dirty="0" err="1"/>
              <a:t>is</a:t>
            </a:r>
            <a:r>
              <a:rPr lang="pl-PL" altLang="pl-PL" sz="2000" b="1" dirty="0"/>
              <a:t> </a:t>
            </a:r>
            <a:r>
              <a:rPr lang="pl-PL" altLang="pl-PL" sz="2000" b="1" dirty="0" err="1"/>
              <a:t>an</a:t>
            </a:r>
            <a:r>
              <a:rPr lang="pl-PL" altLang="pl-PL" sz="2000" b="1" dirty="0"/>
              <a:t> </a:t>
            </a:r>
            <a:r>
              <a:rPr lang="pl-PL" altLang="pl-PL" sz="2000" b="1" dirty="0" err="1"/>
              <a:t>output</a:t>
            </a:r>
            <a:r>
              <a:rPr lang="pl-PL" altLang="pl-PL" sz="2000" b="1" dirty="0"/>
              <a:t> </a:t>
            </a:r>
            <a:r>
              <a:rPr lang="pl-PL" altLang="pl-PL" sz="2000" b="1" dirty="0" err="1"/>
              <a:t>if</a:t>
            </a:r>
            <a:r>
              <a:rPr lang="pl-PL" altLang="pl-PL" sz="2000" b="1" dirty="0"/>
              <a:t> </a:t>
            </a:r>
            <a:r>
              <a:rPr lang="pl-PL" altLang="pl-PL" sz="2000" b="1" dirty="0" err="1"/>
              <a:t>aNumber</a:t>
            </a:r>
            <a:r>
              <a:rPr lang="pl-PL" altLang="pl-PL" sz="2000" b="1" dirty="0"/>
              <a:t> = 2?</a:t>
            </a:r>
          </a:p>
          <a:p>
            <a:pPr eaLnBrk="1" hangingPunct="1">
              <a:spcBef>
                <a:spcPts val="500"/>
              </a:spcBef>
              <a:spcAft>
                <a:spcPts val="500"/>
              </a:spcAft>
            </a:pPr>
            <a:endParaRPr lang="pl-PL" altLang="pl-PL" sz="2000" b="1" dirty="0"/>
          </a:p>
          <a:p>
            <a:pPr eaLnBrk="1" hangingPunct="1">
              <a:spcBef>
                <a:spcPts val="500"/>
              </a:spcBef>
              <a:spcAft>
                <a:spcPts val="500"/>
              </a:spcAft>
            </a:pPr>
            <a:r>
              <a:rPr lang="pl-PL" altLang="pl-PL" dirty="0" err="1"/>
              <a:t>if</a:t>
            </a:r>
            <a:r>
              <a:rPr lang="pl-PL" altLang="pl-PL" dirty="0"/>
              <a:t> (</a:t>
            </a:r>
            <a:r>
              <a:rPr lang="pl-PL" altLang="pl-PL" dirty="0" err="1"/>
              <a:t>aNumber</a:t>
            </a:r>
            <a:r>
              <a:rPr lang="pl-PL" altLang="pl-PL" dirty="0"/>
              <a:t> &gt;= 0) </a:t>
            </a:r>
          </a:p>
          <a:p>
            <a:pPr eaLnBrk="1" hangingPunct="1">
              <a:spcBef>
                <a:spcPts val="500"/>
              </a:spcBef>
              <a:spcAft>
                <a:spcPts val="500"/>
              </a:spcAft>
            </a:pPr>
            <a:r>
              <a:rPr lang="pl-PL" altLang="pl-PL" dirty="0"/>
              <a:t>	</a:t>
            </a:r>
            <a:r>
              <a:rPr lang="pl-PL" altLang="pl-PL" dirty="0" err="1"/>
              <a:t>if</a:t>
            </a:r>
            <a:r>
              <a:rPr lang="pl-PL" altLang="pl-PL" dirty="0"/>
              <a:t> (</a:t>
            </a:r>
            <a:r>
              <a:rPr lang="pl-PL" altLang="pl-PL" dirty="0" err="1"/>
              <a:t>aNumber</a:t>
            </a:r>
            <a:r>
              <a:rPr lang="pl-PL" altLang="pl-PL" dirty="0"/>
              <a:t> == 0) </a:t>
            </a:r>
            <a:r>
              <a:rPr lang="pl-PL" altLang="pl-PL" dirty="0" err="1"/>
              <a:t>System.out.println</a:t>
            </a:r>
            <a:r>
              <a:rPr lang="pl-PL" altLang="pl-PL" dirty="0"/>
              <a:t>("</a:t>
            </a:r>
            <a:r>
              <a:rPr lang="pl-PL" altLang="pl-PL" dirty="0" err="1"/>
              <a:t>first</a:t>
            </a:r>
            <a:r>
              <a:rPr lang="pl-PL" altLang="pl-PL" dirty="0"/>
              <a:t> string");</a:t>
            </a:r>
          </a:p>
          <a:p>
            <a:pPr eaLnBrk="1" hangingPunct="1">
              <a:spcBef>
                <a:spcPts val="500"/>
              </a:spcBef>
              <a:spcAft>
                <a:spcPts val="500"/>
              </a:spcAft>
            </a:pPr>
            <a:r>
              <a:rPr lang="pl-PL" altLang="pl-PL" dirty="0"/>
              <a:t> </a:t>
            </a:r>
            <a:r>
              <a:rPr lang="pl-PL" altLang="pl-PL" dirty="0" err="1"/>
              <a:t>else</a:t>
            </a:r>
            <a:r>
              <a:rPr lang="pl-PL" altLang="pl-PL" dirty="0"/>
              <a:t> </a:t>
            </a:r>
            <a:r>
              <a:rPr lang="pl-PL" altLang="pl-PL"/>
              <a:t>System.out.println</a:t>
            </a:r>
            <a:r>
              <a:rPr lang="pl-PL" altLang="pl-PL" dirty="0"/>
              <a:t>("</a:t>
            </a:r>
            <a:r>
              <a:rPr lang="pl-PL" altLang="pl-PL" dirty="0" err="1"/>
              <a:t>second</a:t>
            </a:r>
            <a:r>
              <a:rPr lang="pl-PL" altLang="pl-PL" dirty="0"/>
              <a:t> string"); </a:t>
            </a:r>
          </a:p>
          <a:p>
            <a:pPr eaLnBrk="1" hangingPunct="1">
              <a:spcBef>
                <a:spcPts val="500"/>
              </a:spcBef>
              <a:spcAft>
                <a:spcPts val="500"/>
              </a:spcAft>
            </a:pPr>
            <a:r>
              <a:rPr lang="pl-PL" altLang="pl-PL" dirty="0" err="1"/>
              <a:t>System.out.println</a:t>
            </a:r>
            <a:r>
              <a:rPr lang="pl-PL" altLang="pl-PL" dirty="0"/>
              <a:t>("third string"); </a:t>
            </a:r>
          </a:p>
        </p:txBody>
      </p:sp>
      <p:sp>
        <p:nvSpPr>
          <p:cNvPr id="86020" name="Text Box 4"/>
          <p:cNvSpPr txBox="1">
            <a:spLocks noChangeArrowheads="1"/>
          </p:cNvSpPr>
          <p:nvPr/>
        </p:nvSpPr>
        <p:spPr bwMode="auto">
          <a:xfrm>
            <a:off x="4800600" y="2057400"/>
            <a:ext cx="38862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buFontTx/>
              <a:buChar char="•"/>
            </a:pPr>
            <a:endParaRPr lang="pl-PL" altLang="pl-PL" sz="2400"/>
          </a:p>
          <a:p>
            <a:pPr eaLnBrk="1" hangingPunct="1">
              <a:spcBef>
                <a:spcPts val="500"/>
              </a:spcBef>
              <a:spcAft>
                <a:spcPts val="500"/>
              </a:spcAft>
            </a:pPr>
            <a:endParaRPr lang="pl-PL" altLang="pl-PL" sz="2400"/>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latin typeface="Times New Roman" panose="02020603050405020304" pitchFamily="18" charset="0"/>
            </a:endParaRPr>
          </a:p>
          <a:p>
            <a:pPr eaLnBrk="1" hangingPunct="1">
              <a:spcBef>
                <a:spcPts val="500"/>
              </a:spcBef>
              <a:spcAft>
                <a:spcPts val="500"/>
              </a:spcAft>
            </a:pPr>
            <a:endParaRPr lang="pl-PL" altLang="pl-PL" sz="2400"/>
          </a:p>
        </p:txBody>
      </p:sp>
      <p:sp>
        <p:nvSpPr>
          <p:cNvPr id="86021" name="Text Box 5"/>
          <p:cNvSpPr txBox="1">
            <a:spLocks noChangeArrowheads="1"/>
          </p:cNvSpPr>
          <p:nvPr/>
        </p:nvSpPr>
        <p:spPr bwMode="auto">
          <a:xfrm>
            <a:off x="0" y="4484688"/>
            <a:ext cx="84582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828800" indent="-457200" eaLnBrk="0" hangingPunct="0">
              <a:defRPr>
                <a:solidFill>
                  <a:schemeClr val="tx1"/>
                </a:solidFill>
                <a:latin typeface="Arial" panose="020B0604020202020204" pitchFamily="34" charset="0"/>
              </a:defRPr>
            </a:lvl4pPr>
            <a:lvl5pPr marL="2286000" indent="-457200" eaLnBrk="0" hangingPunct="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500"/>
              </a:spcBef>
              <a:spcAft>
                <a:spcPts val="500"/>
              </a:spcAft>
            </a:pPr>
            <a:r>
              <a:rPr lang="pl-PL" altLang="pl-PL" sz="2000" b="1"/>
              <a:t>Answer:</a:t>
            </a:r>
          </a:p>
          <a:p>
            <a:pPr eaLnBrk="1" hangingPunct="1">
              <a:spcBef>
                <a:spcPts val="500"/>
              </a:spcBef>
              <a:spcAft>
                <a:spcPts val="500"/>
              </a:spcAft>
            </a:pPr>
            <a:r>
              <a:rPr lang="pl-PL" altLang="pl-PL" sz="2000"/>
              <a:t>second string</a:t>
            </a:r>
          </a:p>
          <a:p>
            <a:pPr eaLnBrk="1" hangingPunct="1">
              <a:spcBef>
                <a:spcPts val="500"/>
              </a:spcBef>
              <a:spcAft>
                <a:spcPts val="500"/>
              </a:spcAft>
            </a:pPr>
            <a:r>
              <a:rPr lang="pl-PL" altLang="pl-PL" sz="2000"/>
              <a:t>third string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animEffect transition="in" filter="dissolve">
                                      <p:cBhvr>
                                        <p:cTn id="7"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26626" name="Rectangle 2"/>
          <p:cNvSpPr>
            <a:spLocks noGrp="1" noChangeArrowheads="1"/>
          </p:cNvSpPr>
          <p:nvPr>
            <p:ph type="title"/>
          </p:nvPr>
        </p:nvSpPr>
        <p:spPr>
          <a:xfrm>
            <a:off x="609600" y="381000"/>
            <a:ext cx="7772400" cy="527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b="1" smtClean="0"/>
              <a:t>Java platform</a:t>
            </a:r>
          </a:p>
        </p:txBody>
      </p:sp>
      <p:sp>
        <p:nvSpPr>
          <p:cNvPr id="26627" name="Text Box 3"/>
          <p:cNvSpPr txBox="1">
            <a:spLocks noChangeArrowheads="1"/>
          </p:cNvSpPr>
          <p:nvPr/>
        </p:nvSpPr>
        <p:spPr bwMode="auto">
          <a:xfrm>
            <a:off x="914400" y="1752600"/>
            <a:ext cx="82296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l-PL" altLang="pl-PL" sz="2400"/>
              <a:t>The Java platform has two components: </a:t>
            </a:r>
          </a:p>
          <a:p>
            <a:pPr>
              <a:spcBef>
                <a:spcPct val="50000"/>
              </a:spcBef>
              <a:buFontTx/>
              <a:buChar char="•"/>
            </a:pPr>
            <a:r>
              <a:rPr lang="pl-PL" altLang="pl-PL" sz="2400"/>
              <a:t>The </a:t>
            </a:r>
            <a:r>
              <a:rPr lang="pl-PL" altLang="pl-PL" sz="2400" i="1"/>
              <a:t>Java Virtual Machine</a:t>
            </a:r>
            <a:r>
              <a:rPr lang="pl-PL" altLang="pl-PL" sz="2400"/>
              <a:t> (</a:t>
            </a:r>
            <a:r>
              <a:rPr lang="pl-PL" altLang="pl-PL" sz="2400" b="1"/>
              <a:t>Java VM</a:t>
            </a:r>
            <a:r>
              <a:rPr lang="pl-PL" altLang="pl-PL" sz="2400"/>
              <a:t>) </a:t>
            </a:r>
          </a:p>
          <a:p>
            <a:pPr>
              <a:spcBef>
                <a:spcPct val="50000"/>
              </a:spcBef>
              <a:buFontTx/>
              <a:buChar char="•"/>
            </a:pPr>
            <a:r>
              <a:rPr lang="pl-PL" altLang="pl-PL" sz="2400"/>
              <a:t>The </a:t>
            </a:r>
            <a:r>
              <a:rPr lang="pl-PL" altLang="pl-PL" sz="2400" i="1"/>
              <a:t>Java Application Programming Interface</a:t>
            </a:r>
            <a:r>
              <a:rPr lang="pl-PL" altLang="pl-PL" sz="2400"/>
              <a:t> (</a:t>
            </a:r>
            <a:r>
              <a:rPr lang="pl-PL" altLang="pl-PL" sz="2400" b="1"/>
              <a:t>Java API</a:t>
            </a:r>
            <a:r>
              <a:rPr lang="pl-PL" altLang="pl-PL" sz="2400"/>
              <a:t>) </a:t>
            </a:r>
          </a:p>
          <a:p>
            <a:pPr>
              <a:spcBef>
                <a:spcPct val="50000"/>
              </a:spcBef>
            </a:pPr>
            <a:endParaRPr lang="pl-PL" altLang="pl-PL" sz="2400"/>
          </a:p>
        </p:txBody>
      </p:sp>
      <p:pic>
        <p:nvPicPr>
          <p:cNvPr id="26628" name="Picture 4" descr="g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84538"/>
            <a:ext cx="7162800" cy="2887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27650" name="Rectangle 2"/>
          <p:cNvSpPr>
            <a:spLocks noGrp="1" noChangeArrowheads="1"/>
          </p:cNvSpPr>
          <p:nvPr>
            <p:ph type="title"/>
          </p:nvPr>
        </p:nvSpPr>
        <p:spPr>
          <a:xfrm>
            <a:off x="685800" y="188913"/>
            <a:ext cx="77724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b="1" smtClean="0"/>
              <a:t>Java features</a:t>
            </a:r>
          </a:p>
        </p:txBody>
      </p:sp>
      <p:sp>
        <p:nvSpPr>
          <p:cNvPr id="27651" name="Text Box 3"/>
          <p:cNvSpPr txBox="1">
            <a:spLocks noChangeArrowheads="1"/>
          </p:cNvSpPr>
          <p:nvPr/>
        </p:nvSpPr>
        <p:spPr bwMode="auto">
          <a:xfrm>
            <a:off x="381000" y="1196975"/>
            <a:ext cx="84582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pl-PL" altLang="pl-PL" sz="2400" b="1"/>
              <a:t>The essentials</a:t>
            </a:r>
            <a:r>
              <a:rPr lang="pl-PL" altLang="pl-PL" sz="2400"/>
              <a:t>: Objects, strings, threads, numbers, input and output, data structures, system properties, date and time, and so on. </a:t>
            </a:r>
          </a:p>
          <a:p>
            <a:pPr>
              <a:spcBef>
                <a:spcPct val="50000"/>
              </a:spcBef>
              <a:buFontTx/>
              <a:buChar char="•"/>
            </a:pPr>
            <a:r>
              <a:rPr lang="pl-PL" altLang="pl-PL" sz="2400" b="1"/>
              <a:t>Applets</a:t>
            </a:r>
            <a:r>
              <a:rPr lang="pl-PL" altLang="pl-PL" sz="2400"/>
              <a:t>: The set of conventions used by applets. </a:t>
            </a:r>
          </a:p>
          <a:p>
            <a:pPr>
              <a:spcBef>
                <a:spcPct val="50000"/>
              </a:spcBef>
              <a:buFontTx/>
              <a:buChar char="•"/>
            </a:pPr>
            <a:r>
              <a:rPr lang="pl-PL" altLang="pl-PL" sz="2400" b="1"/>
              <a:t>Networking</a:t>
            </a:r>
            <a:r>
              <a:rPr lang="pl-PL" altLang="pl-PL" sz="2400"/>
              <a:t>: URLs, TCP (Transmission Control Protocol), UDP (User Datagram Protocol) sockets, and IP (Internet Protocol) addresses. </a:t>
            </a:r>
          </a:p>
          <a:p>
            <a:pPr>
              <a:spcBef>
                <a:spcPct val="50000"/>
              </a:spcBef>
              <a:buFontTx/>
              <a:buChar char="•"/>
            </a:pPr>
            <a:r>
              <a:rPr lang="pl-PL" altLang="pl-PL" sz="2400" b="1"/>
              <a:t>Internationalization</a:t>
            </a:r>
            <a:r>
              <a:rPr lang="pl-PL" altLang="pl-PL" sz="2400"/>
              <a:t>: Help for writing programs that can be localized for users worldwide. Programs can automatically adapt to specific locales and be displayed in the appropriate language. </a:t>
            </a:r>
          </a:p>
          <a:p>
            <a:pPr>
              <a:spcBef>
                <a:spcPct val="50000"/>
              </a:spcBef>
            </a:pPr>
            <a:endParaRPr lang="pl-PL" altLang="pl-PL"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p>
            <a:r>
              <a:rPr lang="pl-PL" altLang="pl-PL"/>
              <a:t>Java – Overview and Basics</a:t>
            </a:r>
            <a:endParaRPr lang="en-US" altLang="pl-PL"/>
          </a:p>
        </p:txBody>
      </p:sp>
      <p:sp>
        <p:nvSpPr>
          <p:cNvPr id="28674" name="Rectangle 2"/>
          <p:cNvSpPr>
            <a:spLocks noGrp="1" noChangeArrowheads="1"/>
          </p:cNvSpPr>
          <p:nvPr>
            <p:ph type="title"/>
          </p:nvPr>
        </p:nvSpPr>
        <p:spPr>
          <a:xfrm>
            <a:off x="685800" y="168275"/>
            <a:ext cx="8458200" cy="76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l-PL" altLang="pl-PL" smtClean="0"/>
              <a:t>Java features (2)</a:t>
            </a:r>
          </a:p>
        </p:txBody>
      </p:sp>
      <p:sp>
        <p:nvSpPr>
          <p:cNvPr id="28675" name="Text Box 3"/>
          <p:cNvSpPr txBox="1">
            <a:spLocks noChangeArrowheads="1"/>
          </p:cNvSpPr>
          <p:nvPr/>
        </p:nvSpPr>
        <p:spPr bwMode="auto">
          <a:xfrm>
            <a:off x="685800" y="1341438"/>
            <a:ext cx="8001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pl-PL" altLang="pl-PL" sz="2400" b="1"/>
              <a:t>Security</a:t>
            </a:r>
            <a:r>
              <a:rPr lang="pl-PL" altLang="pl-PL" sz="2400"/>
              <a:t>: Both low level and high level, including electronic signatures, public and private key management, access control, and certificates. </a:t>
            </a:r>
          </a:p>
          <a:p>
            <a:pPr>
              <a:spcBef>
                <a:spcPct val="50000"/>
              </a:spcBef>
              <a:buFontTx/>
              <a:buChar char="•"/>
            </a:pPr>
            <a:r>
              <a:rPr lang="pl-PL" altLang="pl-PL" sz="2400" b="1"/>
              <a:t>Software components</a:t>
            </a:r>
            <a:r>
              <a:rPr lang="pl-PL" altLang="pl-PL" sz="2400"/>
              <a:t>: Known as JavaBeans</a:t>
            </a:r>
            <a:r>
              <a:rPr lang="pl-PL" altLang="pl-PL" sz="2400" baseline="30000"/>
              <a:t>TM</a:t>
            </a:r>
            <a:r>
              <a:rPr lang="pl-PL" altLang="pl-PL" sz="2400"/>
              <a:t>, can plug into existing component architectures. </a:t>
            </a:r>
          </a:p>
          <a:p>
            <a:pPr>
              <a:spcBef>
                <a:spcPct val="50000"/>
              </a:spcBef>
              <a:buFontTx/>
              <a:buChar char="•"/>
            </a:pPr>
            <a:r>
              <a:rPr lang="pl-PL" altLang="pl-PL" sz="2400" b="1"/>
              <a:t>Object serialization</a:t>
            </a:r>
            <a:r>
              <a:rPr lang="pl-PL" altLang="pl-PL" sz="2400"/>
              <a:t>: Allows lightweight persistence and communication via Remote Method Invocation (RMI). </a:t>
            </a:r>
          </a:p>
          <a:p>
            <a:pPr>
              <a:spcBef>
                <a:spcPct val="50000"/>
              </a:spcBef>
              <a:buFontTx/>
              <a:buChar char="•"/>
            </a:pPr>
            <a:r>
              <a:rPr lang="pl-PL" altLang="pl-PL" sz="2400" b="1"/>
              <a:t>Java Database Connectivity (JDBC</a:t>
            </a:r>
            <a:r>
              <a:rPr lang="pl-PL" altLang="pl-PL" sz="2400" b="1" baseline="30000"/>
              <a:t>TM</a:t>
            </a:r>
            <a:r>
              <a:rPr lang="pl-PL" altLang="pl-PL" sz="2400" b="1"/>
              <a:t>)</a:t>
            </a:r>
            <a:r>
              <a:rPr lang="pl-PL" altLang="pl-PL" sz="2400"/>
              <a:t>: Provides uniform access to a wide range of relational databases</a:t>
            </a:r>
            <a:r>
              <a:rPr lang="pl-PL" altLang="pl-PL" sz="2400">
                <a:solidFill>
                  <a:srgbClr val="FFFF00"/>
                </a:solidFill>
                <a:latin typeface="Times New Roman" panose="02020603050405020304" pitchFamily="18" charset="0"/>
              </a:rPr>
              <a:t>. </a:t>
            </a:r>
          </a:p>
          <a:p>
            <a:pPr>
              <a:spcBef>
                <a:spcPct val="50000"/>
              </a:spcBef>
            </a:pPr>
            <a:endParaRPr lang="pl-PL" altLang="pl-PL" sz="2400">
              <a:solidFill>
                <a:srgbClr val="FFFF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zablon PŁ IE en">
  <a:themeElements>
    <a:clrScheme name="Szablon PŁ IE en 14">
      <a:dk1>
        <a:srgbClr val="000000"/>
      </a:dk1>
      <a:lt1>
        <a:srgbClr val="FFFFFF"/>
      </a:lt1>
      <a:dk2>
        <a:srgbClr val="1B1C20"/>
      </a:dk2>
      <a:lt2>
        <a:srgbClr val="AEAFB3"/>
      </a:lt2>
      <a:accent1>
        <a:srgbClr val="8B0002"/>
      </a:accent1>
      <a:accent2>
        <a:srgbClr val="333399"/>
      </a:accent2>
      <a:accent3>
        <a:srgbClr val="FFFFFF"/>
      </a:accent3>
      <a:accent4>
        <a:srgbClr val="000000"/>
      </a:accent4>
      <a:accent5>
        <a:srgbClr val="C4AAAA"/>
      </a:accent5>
      <a:accent6>
        <a:srgbClr val="2D2D8A"/>
      </a:accent6>
      <a:hlink>
        <a:srgbClr val="009999"/>
      </a:hlink>
      <a:folHlink>
        <a:srgbClr val="CCCCCC"/>
      </a:folHlink>
    </a:clrScheme>
    <a:fontScheme name="Szablon PŁ IE en">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triangle" w="lg" len="lg"/>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triangle" w="lg" len="lg"/>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zablon PŁ IE 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zablon PŁ IE 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zablon PŁ IE 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zablon PŁ IE 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zablon PŁ IE 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zablon PŁ IE 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zablon PŁ IE 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zablon PŁ IE 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zablon PŁ IE 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zablon PŁ IE 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zablon PŁ IE 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zablon PŁ IE 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zablon PŁ IE en 13">
        <a:dk1>
          <a:srgbClr val="000000"/>
        </a:dk1>
        <a:lt1>
          <a:srgbClr val="FFFFFF"/>
        </a:lt1>
        <a:dk2>
          <a:srgbClr val="1B1C20"/>
        </a:dk2>
        <a:lt2>
          <a:srgbClr val="AEAFB3"/>
        </a:lt2>
        <a:accent1>
          <a:srgbClr val="8B0002"/>
        </a:accent1>
        <a:accent2>
          <a:srgbClr val="333399"/>
        </a:accent2>
        <a:accent3>
          <a:srgbClr val="FFFFFF"/>
        </a:accent3>
        <a:accent4>
          <a:srgbClr val="000000"/>
        </a:accent4>
        <a:accent5>
          <a:srgbClr val="C4AAAA"/>
        </a:accent5>
        <a:accent6>
          <a:srgbClr val="2D2D8A"/>
        </a:accent6>
        <a:hlink>
          <a:srgbClr val="009999"/>
        </a:hlink>
        <a:folHlink>
          <a:srgbClr val="E6E6E6"/>
        </a:folHlink>
      </a:clrScheme>
      <a:clrMap bg1="lt1" tx1="dk1" bg2="lt2" tx2="dk2" accent1="accent1" accent2="accent2" accent3="accent3" accent4="accent4" accent5="accent5" accent6="accent6" hlink="hlink" folHlink="folHlink"/>
    </a:extraClrScheme>
    <a:extraClrScheme>
      <a:clrScheme name="Szablon PŁ IE en 14">
        <a:dk1>
          <a:srgbClr val="000000"/>
        </a:dk1>
        <a:lt1>
          <a:srgbClr val="FFFFFF"/>
        </a:lt1>
        <a:dk2>
          <a:srgbClr val="1B1C20"/>
        </a:dk2>
        <a:lt2>
          <a:srgbClr val="AEAFB3"/>
        </a:lt2>
        <a:accent1>
          <a:srgbClr val="8B0002"/>
        </a:accent1>
        <a:accent2>
          <a:srgbClr val="333399"/>
        </a:accent2>
        <a:accent3>
          <a:srgbClr val="FFFFFF"/>
        </a:accent3>
        <a:accent4>
          <a:srgbClr val="000000"/>
        </a:accent4>
        <a:accent5>
          <a:srgbClr val="C4AAAA"/>
        </a:accent5>
        <a:accent6>
          <a:srgbClr val="2D2D8A"/>
        </a:accent6>
        <a:hlink>
          <a:srgbClr val="009999"/>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12641</TotalTime>
  <Words>3308</Words>
  <Application>Microsoft Office PowerPoint</Application>
  <PresentationFormat>Pokaz na ekranie (4:3)</PresentationFormat>
  <Paragraphs>886</Paragraphs>
  <Slides>65</Slides>
  <Notes>2</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65</vt:i4>
      </vt:variant>
    </vt:vector>
  </HeadingPairs>
  <TitlesOfParts>
    <vt:vector size="73" baseType="lpstr">
      <vt:lpstr>Monaco</vt:lpstr>
      <vt:lpstr>Arial</vt:lpstr>
      <vt:lpstr>Courier New</vt:lpstr>
      <vt:lpstr>Arial Unicode MS</vt:lpstr>
      <vt:lpstr>Symbol</vt:lpstr>
      <vt:lpstr>Arial CE</vt:lpstr>
      <vt:lpstr>Times New Roman</vt:lpstr>
      <vt:lpstr>Szablon PŁ IE en</vt:lpstr>
      <vt:lpstr>Prezentacja programu PowerPoint</vt:lpstr>
      <vt:lpstr>Literature</vt:lpstr>
      <vt:lpstr>What is Java?</vt:lpstr>
      <vt:lpstr> Brief history</vt:lpstr>
      <vt:lpstr>Prezentacja programu PowerPoint</vt:lpstr>
      <vt:lpstr>Java – compiled and interpreted</vt:lpstr>
      <vt:lpstr>Java platform</vt:lpstr>
      <vt:lpstr>Java features</vt:lpstr>
      <vt:lpstr>Java features (2)</vt:lpstr>
      <vt:lpstr>SDK &amp; JRE</vt:lpstr>
      <vt:lpstr>Linux installation instructions</vt:lpstr>
      <vt:lpstr>Linux installation instructions(2)</vt:lpstr>
      <vt:lpstr>Important tools</vt:lpstr>
      <vt:lpstr>Creating first application</vt:lpstr>
      <vt:lpstr>Creating first application</vt:lpstr>
      <vt:lpstr>Creating first applet</vt:lpstr>
      <vt:lpstr>Creating first applet (2)</vt:lpstr>
      <vt:lpstr>Comments in Java Code</vt:lpstr>
      <vt:lpstr>Defining a class</vt:lpstr>
      <vt:lpstr>The main method</vt:lpstr>
      <vt:lpstr>Using an instance method or variable</vt:lpstr>
      <vt:lpstr>Importing classes and packages</vt:lpstr>
      <vt:lpstr>Importing classes and packages (2)</vt:lpstr>
      <vt:lpstr>Common Compiler problem</vt:lpstr>
      <vt:lpstr>Common Interpreter problem</vt:lpstr>
      <vt:lpstr>Java language</vt:lpstr>
      <vt:lpstr>Object Oriented Programming (OOP) concepts</vt:lpstr>
      <vt:lpstr>OOP concepts (2)</vt:lpstr>
      <vt:lpstr>OOP concepts (3)</vt:lpstr>
      <vt:lpstr>OOP concepts (4)</vt:lpstr>
      <vt:lpstr>OOP concepts (5)</vt:lpstr>
      <vt:lpstr>OOP concepts (6)</vt:lpstr>
      <vt:lpstr>OOP concepts (7)</vt:lpstr>
      <vt:lpstr>OOP concepts (8)</vt:lpstr>
      <vt:lpstr>OOP concepts (9)</vt:lpstr>
      <vt:lpstr>Variables</vt:lpstr>
      <vt:lpstr>Variables (2)</vt:lpstr>
      <vt:lpstr>Variables (3)</vt:lpstr>
      <vt:lpstr>Variables (4)</vt:lpstr>
      <vt:lpstr>Variables (5)</vt:lpstr>
      <vt:lpstr>Variables (6)</vt:lpstr>
      <vt:lpstr>Variables (7)</vt:lpstr>
      <vt:lpstr>Variables (8)</vt:lpstr>
      <vt:lpstr>Operators</vt:lpstr>
      <vt:lpstr>Operators (2)</vt:lpstr>
      <vt:lpstr>Operators (3)</vt:lpstr>
      <vt:lpstr>Operators (4)</vt:lpstr>
      <vt:lpstr>Operators (5)</vt:lpstr>
      <vt:lpstr>Operators (6)</vt:lpstr>
      <vt:lpstr>Operators (7)</vt:lpstr>
      <vt:lpstr>Operators (8)</vt:lpstr>
      <vt:lpstr>Operators (9)</vt:lpstr>
      <vt:lpstr>Operators (10)</vt:lpstr>
      <vt:lpstr>Operators (11)</vt:lpstr>
      <vt:lpstr>Operators (12)</vt:lpstr>
      <vt:lpstr>Operators (13) – instanceOf</vt:lpstr>
      <vt:lpstr>Operators (14) – questions</vt:lpstr>
      <vt:lpstr>Operators (15)</vt:lpstr>
      <vt:lpstr>Control Flow Statements</vt:lpstr>
      <vt:lpstr>While, do-while and for</vt:lpstr>
      <vt:lpstr>If, if-else and switch</vt:lpstr>
      <vt:lpstr>Try, catch and finally</vt:lpstr>
      <vt:lpstr>Break, continue and return</vt:lpstr>
      <vt:lpstr>Control Flow Statements(2)</vt:lpstr>
      <vt:lpstr>Control Flow Statements(3)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konrad szumigaj</dc:creator>
  <cp:lastModifiedBy>BS</cp:lastModifiedBy>
  <cp:revision>264</cp:revision>
  <dcterms:created xsi:type="dcterms:W3CDTF">1601-01-01T00:00:00Z</dcterms:created>
  <dcterms:modified xsi:type="dcterms:W3CDTF">2019-03-09T00:30:51Z</dcterms:modified>
</cp:coreProperties>
</file>